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85"/>
  </p:notesMasterIdLst>
  <p:sldIdLst>
    <p:sldId id="261" r:id="rId5"/>
    <p:sldId id="822" r:id="rId6"/>
    <p:sldId id="823" r:id="rId7"/>
    <p:sldId id="825" r:id="rId8"/>
    <p:sldId id="824" r:id="rId9"/>
    <p:sldId id="797" r:id="rId10"/>
    <p:sldId id="406" r:id="rId11"/>
    <p:sldId id="798" r:id="rId12"/>
    <p:sldId id="792" r:id="rId13"/>
    <p:sldId id="828" r:id="rId14"/>
    <p:sldId id="795" r:id="rId15"/>
    <p:sldId id="796" r:id="rId16"/>
    <p:sldId id="273" r:id="rId17"/>
    <p:sldId id="400" r:id="rId18"/>
    <p:sldId id="396" r:id="rId19"/>
    <p:sldId id="397" r:id="rId20"/>
    <p:sldId id="398" r:id="rId21"/>
    <p:sldId id="399" r:id="rId22"/>
    <p:sldId id="880" r:id="rId23"/>
    <p:sldId id="402" r:id="rId24"/>
    <p:sldId id="829" r:id="rId25"/>
    <p:sldId id="815" r:id="rId26"/>
    <p:sldId id="403" r:id="rId27"/>
    <p:sldId id="404" r:id="rId28"/>
    <p:sldId id="405" r:id="rId29"/>
    <p:sldId id="830" r:id="rId30"/>
    <p:sldId id="281" r:id="rId31"/>
    <p:sldId id="832" r:id="rId32"/>
    <p:sldId id="833" r:id="rId33"/>
    <p:sldId id="834" r:id="rId34"/>
    <p:sldId id="835" r:id="rId35"/>
    <p:sldId id="836" r:id="rId36"/>
    <p:sldId id="837" r:id="rId37"/>
    <p:sldId id="838" r:id="rId38"/>
    <p:sldId id="839" r:id="rId39"/>
    <p:sldId id="840" r:id="rId40"/>
    <p:sldId id="841" r:id="rId41"/>
    <p:sldId id="842" r:id="rId42"/>
    <p:sldId id="843" r:id="rId43"/>
    <p:sldId id="844" r:id="rId44"/>
    <p:sldId id="845" r:id="rId45"/>
    <p:sldId id="846" r:id="rId46"/>
    <p:sldId id="847" r:id="rId47"/>
    <p:sldId id="848" r:id="rId48"/>
    <p:sldId id="849" r:id="rId49"/>
    <p:sldId id="850" r:id="rId50"/>
    <p:sldId id="851" r:id="rId51"/>
    <p:sldId id="852" r:id="rId52"/>
    <p:sldId id="853" r:id="rId53"/>
    <p:sldId id="342" r:id="rId54"/>
    <p:sldId id="291" r:id="rId55"/>
    <p:sldId id="266" r:id="rId56"/>
    <p:sldId id="275" r:id="rId57"/>
    <p:sldId id="346" r:id="rId58"/>
    <p:sldId id="347" r:id="rId59"/>
    <p:sldId id="874" r:id="rId60"/>
    <p:sldId id="881" r:id="rId61"/>
    <p:sldId id="875" r:id="rId62"/>
    <p:sldId id="876" r:id="rId63"/>
    <p:sldId id="360" r:id="rId64"/>
    <p:sldId id="856" r:id="rId65"/>
    <p:sldId id="857" r:id="rId66"/>
    <p:sldId id="860" r:id="rId67"/>
    <p:sldId id="861" r:id="rId68"/>
    <p:sldId id="863" r:id="rId69"/>
    <p:sldId id="864" r:id="rId70"/>
    <p:sldId id="867" r:id="rId71"/>
    <p:sldId id="868" r:id="rId72"/>
    <p:sldId id="869" r:id="rId73"/>
    <p:sldId id="870" r:id="rId74"/>
    <p:sldId id="871" r:id="rId75"/>
    <p:sldId id="872" r:id="rId76"/>
    <p:sldId id="873" r:id="rId77"/>
    <p:sldId id="270" r:id="rId78"/>
    <p:sldId id="356" r:id="rId79"/>
    <p:sldId id="271" r:id="rId80"/>
    <p:sldId id="878" r:id="rId81"/>
    <p:sldId id="826" r:id="rId82"/>
    <p:sldId id="879" r:id="rId83"/>
    <p:sldId id="350" r:id="rId84"/>
  </p:sldIdLst>
  <p:sldSz cx="12192000" cy="6858000"/>
  <p:notesSz cx="1714500" cy="68580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ogers" initials="JR" lastIdx="8" clrIdx="0">
    <p:extLst>
      <p:ext uri="{19B8F6BF-5375-455C-9EA6-DF929625EA0E}">
        <p15:presenceInfo xmlns:p15="http://schemas.microsoft.com/office/powerpoint/2012/main" userId="S::jennifer.rogers@altarum.org::22d5017a-eaff-4aca-b2ff-6984708eadb6" providerId="AD"/>
      </p:ext>
    </p:extLst>
  </p:cmAuthor>
  <p:cmAuthor id="2" name="Jaclyn Fontanella" initials="JF" lastIdx="6" clrIdx="1">
    <p:extLst>
      <p:ext uri="{19B8F6BF-5375-455C-9EA6-DF929625EA0E}">
        <p15:presenceInfo xmlns:p15="http://schemas.microsoft.com/office/powerpoint/2012/main" userId="S::Jaclyn.Fontanella@Altarum.org::b740c0b8-b77e-41f5-90c4-e4410bdbe7de" providerId="AD"/>
      </p:ext>
    </p:extLst>
  </p:cmAuthor>
  <p:cmAuthor id="3" name="Denise Raybon" initials="DR" lastIdx="11" clrIdx="2">
    <p:extLst>
      <p:ext uri="{19B8F6BF-5375-455C-9EA6-DF929625EA0E}">
        <p15:presenceInfo xmlns:p15="http://schemas.microsoft.com/office/powerpoint/2012/main" userId="S::Denise.Raybon@Altarum.org::c4365206-81f9-49d1-b939-c9d44764e845" providerId="AD"/>
      </p:ext>
    </p:extLst>
  </p:cmAuthor>
  <p:cmAuthor id="4" name="Emily Barish" initials="EB" lastIdx="8" clrIdx="3">
    <p:extLst>
      <p:ext uri="{19B8F6BF-5375-455C-9EA6-DF929625EA0E}">
        <p15:presenceInfo xmlns:p15="http://schemas.microsoft.com/office/powerpoint/2012/main" userId="S::emily.barish@altarum.org::1eaed893-c06b-4ccd-811c-f4c673eb2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2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2A8DD5-308A-497D-8972-F71F04E5A55C}" v="69" dt="2021-09-22T19:19:26.242"/>
    <p1510:client id="{6AA30FE8-20BC-543E-3999-6ACABBEDA517}" v="42" dt="2023-08-31T16:15:20.445"/>
    <p1510:client id="{A76CD69A-8D1E-4518-8D76-2F2AEDCFA5CF}" v="3" vWet="7" dt="2021-09-22T19:18:18.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Sears" userId="S::erin.sears@altarum.org::a5507911-d824-44fe-bd19-9c39fc9df62a" providerId="AD" clId="Web-{6AA30FE8-20BC-543E-3999-6ACABBEDA517}"/>
    <pc:docChg chg="modSld">
      <pc:chgData name="Erin Sears" userId="S::erin.sears@altarum.org::a5507911-d824-44fe-bd19-9c39fc9df62a" providerId="AD" clId="Web-{6AA30FE8-20BC-543E-3999-6ACABBEDA517}" dt="2023-08-31T16:15:20.445" v="26" actId="14100"/>
      <pc:docMkLst>
        <pc:docMk/>
      </pc:docMkLst>
      <pc:sldChg chg="addSp delSp modSp">
        <pc:chgData name="Erin Sears" userId="S::erin.sears@altarum.org::a5507911-d824-44fe-bd19-9c39fc9df62a" providerId="AD" clId="Web-{6AA30FE8-20BC-543E-3999-6ACABBEDA517}" dt="2023-08-31T16:15:20.445" v="26" actId="14100"/>
        <pc:sldMkLst>
          <pc:docMk/>
          <pc:sldMk cId="3309354758" sldId="261"/>
        </pc:sldMkLst>
        <pc:spChg chg="add mod">
          <ac:chgData name="Erin Sears" userId="S::erin.sears@altarum.org::a5507911-d824-44fe-bd19-9c39fc9df62a" providerId="AD" clId="Web-{6AA30FE8-20BC-543E-3999-6ACABBEDA517}" dt="2023-08-31T16:15:20.445" v="26" actId="14100"/>
          <ac:spMkLst>
            <pc:docMk/>
            <pc:sldMk cId="3309354758" sldId="261"/>
            <ac:spMk id="7" creationId="{C8C8E0B7-2624-4E6A-C24F-87E90DD50B60}"/>
          </ac:spMkLst>
        </pc:spChg>
        <pc:picChg chg="add del mod">
          <ac:chgData name="Erin Sears" userId="S::erin.sears@altarum.org::a5507911-d824-44fe-bd19-9c39fc9df62a" providerId="AD" clId="Web-{6AA30FE8-20BC-543E-3999-6ACABBEDA517}" dt="2023-08-31T16:13:03.942" v="6"/>
          <ac:picMkLst>
            <pc:docMk/>
            <pc:sldMk cId="3309354758" sldId="261"/>
            <ac:picMk id="5" creationId="{51E5190A-1A37-F80B-621E-C71FF31A2CC3}"/>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Percent of Providers Recommending IUC to Low SES Women, by Race/Ethnicity (n=173)</a:t>
            </a:r>
          </a:p>
        </c:rich>
      </c:tx>
      <c:layout>
        <c:manualLayout>
          <c:xMode val="edge"/>
          <c:yMode val="edge"/>
          <c:x val="0.13021419864038322"/>
          <c:y val="2.0730757572072437E-3"/>
        </c:manualLayout>
      </c:layout>
      <c:overlay val="0"/>
      <c:spPr>
        <a:noFill/>
        <a:ln w="36337">
          <a:noFill/>
        </a:ln>
      </c:spPr>
    </c:title>
    <c:autoTitleDeleted val="0"/>
    <c:plotArea>
      <c:layout>
        <c:manualLayout>
          <c:layoutTarget val="inner"/>
          <c:xMode val="edge"/>
          <c:yMode val="edge"/>
          <c:x val="9.9848714069591532E-2"/>
          <c:y val="0.17449664429530201"/>
          <c:w val="0.8910741301059002"/>
          <c:h val="0.73825503355704702"/>
        </c:manualLayout>
      </c:layout>
      <c:barChart>
        <c:barDir val="col"/>
        <c:grouping val="clustered"/>
        <c:varyColors val="0"/>
        <c:ser>
          <c:idx val="0"/>
          <c:order val="0"/>
          <c:tx>
            <c:strRef>
              <c:f>Sheet1!$B$1</c:f>
              <c:strCache>
                <c:ptCount val="1"/>
                <c:pt idx="0">
                  <c:v>% IUD Rec</c:v>
                </c:pt>
              </c:strCache>
            </c:strRef>
          </c:tx>
          <c:spPr>
            <a:solidFill>
              <a:srgbClr val="9999FF"/>
            </a:solidFill>
            <a:ln w="18168">
              <a:solidFill>
                <a:srgbClr val="000000"/>
              </a:solidFill>
              <a:prstDash val="solid"/>
            </a:ln>
          </c:spPr>
          <c:invertIfNegative val="0"/>
          <c:dLbls>
            <c:dLbl>
              <c:idx val="0"/>
              <c:layout>
                <c:manualLayout>
                  <c:x val="-3.8222149183607316E-3"/>
                  <c:y val="-0.1614227372010833"/>
                </c:manualLayout>
              </c:layout>
              <c:tx>
                <c:rich>
                  <a:bodyPr/>
                  <a:lstStyle/>
                  <a:p>
                    <a:r>
                      <a:rPr lang="en-US"/>
                      <a:t>
41.9</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90A-40FC-B2C9-3EFADF6C2C82}"/>
                </c:ext>
              </c:extLst>
            </c:dLbl>
            <c:dLbl>
              <c:idx val="1"/>
              <c:layout>
                <c:manualLayout>
                  <c:x val="-5.7309999855126971E-3"/>
                  <c:y val="-0.16426023923947175"/>
                </c:manualLayout>
              </c:layout>
              <c:tx>
                <c:rich>
                  <a:bodyPr/>
                  <a:lstStyle/>
                  <a:p>
                    <a:r>
                      <a:rPr lang="en-US"/>
                      <a:t>
63.0</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90A-40FC-B2C9-3EFADF6C2C82}"/>
                </c:ext>
              </c:extLst>
            </c:dLbl>
            <c:dLbl>
              <c:idx val="2"/>
              <c:layout>
                <c:manualLayout>
                  <c:x val="7.0553163921838902E-3"/>
                  <c:y val="-0.14547947875366685"/>
                </c:manualLayout>
              </c:layout>
              <c:tx>
                <c:rich>
                  <a:bodyPr/>
                  <a:lstStyle/>
                  <a:p>
                    <a:r>
                      <a:rPr lang="en-US"/>
                      <a:t>
66.7</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90A-40FC-B2C9-3EFADF6C2C82}"/>
                </c:ext>
              </c:extLst>
            </c:dLbl>
            <c:spPr>
              <a:noFill/>
              <a:ln w="36337">
                <a:noFill/>
              </a:ln>
            </c:sp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Lit>
                <c:formatCode>General</c:formatCode>
                <c:ptCount val="3"/>
                <c:pt idx="0">
                  <c:v>18.399999999999899</c:v>
                </c:pt>
                <c:pt idx="1">
                  <c:v>19.5</c:v>
                </c:pt>
                <c:pt idx="2">
                  <c:v>17.899999999999899</c:v>
                </c:pt>
              </c:numLit>
            </c:plus>
            <c:minus>
              <c:numLit>
                <c:formatCode>General</c:formatCode>
                <c:ptCount val="3"/>
                <c:pt idx="0">
                  <c:v>18.399999999999899</c:v>
                </c:pt>
                <c:pt idx="1">
                  <c:v>19.5</c:v>
                </c:pt>
                <c:pt idx="2">
                  <c:v>17.899999999999899</c:v>
                </c:pt>
              </c:numLit>
            </c:minus>
            <c:spPr>
              <a:ln w="18168">
                <a:solidFill>
                  <a:srgbClr val="000000"/>
                </a:solidFill>
                <a:prstDash val="solid"/>
              </a:ln>
            </c:spPr>
          </c:errBars>
          <c:cat>
            <c:strRef>
              <c:f>Sheet1!$A$2:$A$4</c:f>
              <c:strCache>
                <c:ptCount val="3"/>
                <c:pt idx="0">
                  <c:v>Whites</c:v>
                </c:pt>
                <c:pt idx="1">
                  <c:v>Blacks</c:v>
                </c:pt>
                <c:pt idx="2">
                  <c:v> Latinas</c:v>
                </c:pt>
              </c:strCache>
            </c:strRef>
          </c:cat>
          <c:val>
            <c:numRef>
              <c:f>Sheet1!$B$2:$B$4</c:f>
              <c:numCache>
                <c:formatCode>General</c:formatCode>
                <c:ptCount val="3"/>
                <c:pt idx="0">
                  <c:v>41.9</c:v>
                </c:pt>
                <c:pt idx="1">
                  <c:v>63</c:v>
                </c:pt>
                <c:pt idx="2">
                  <c:v>66.7</c:v>
                </c:pt>
              </c:numCache>
            </c:numRef>
          </c:val>
          <c:extLst>
            <c:ext xmlns:c16="http://schemas.microsoft.com/office/drawing/2014/chart" uri="{C3380CC4-5D6E-409C-BE32-E72D297353CC}">
              <c16:uniqueId val="{00000003-690A-40FC-B2C9-3EFADF6C2C82}"/>
            </c:ext>
          </c:extLst>
        </c:ser>
        <c:ser>
          <c:idx val="1"/>
          <c:order val="1"/>
          <c:tx>
            <c:strRef>
              <c:f>Sheet1!$C$1</c:f>
              <c:strCache>
                <c:ptCount val="1"/>
              </c:strCache>
            </c:strRef>
          </c:tx>
          <c:spPr>
            <a:solidFill>
              <a:srgbClr val="FFFFFF"/>
            </a:solidFill>
            <a:ln w="18168">
              <a:solidFill>
                <a:srgbClr val="000000"/>
              </a:solidFill>
              <a:prstDash val="solid"/>
            </a:ln>
          </c:spPr>
          <c:invertIfNegative val="0"/>
          <c:dLbls>
            <c:dLbl>
              <c:idx val="0"/>
              <c:layout>
                <c:manualLayout>
                  <c:x val="8.3025860484738159E-3"/>
                  <c:y val="-0.13034892048754837"/>
                </c:manualLayout>
              </c:layout>
              <c:tx>
                <c:rich>
                  <a:bodyPr/>
                  <a:lstStyle/>
                  <a:p>
                    <a:r>
                      <a:rPr lang="en-US"/>
                      <a:t>High SES
74.1</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90A-40FC-B2C9-3EFADF6C2C82}"/>
                </c:ext>
              </c:extLst>
            </c:dLbl>
            <c:dLbl>
              <c:idx val="1"/>
              <c:layout>
                <c:manualLayout>
                  <c:x val="7.798215346681377E-3"/>
                  <c:y val="-0.10512520020391609"/>
                </c:manualLayout>
              </c:layout>
              <c:tx>
                <c:rich>
                  <a:bodyPr/>
                  <a:lstStyle/>
                  <a:p>
                    <a:r>
                      <a:rPr lang="en-US"/>
                      <a:t>High SES
86.2</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690A-40FC-B2C9-3EFADF6C2C82}"/>
                </c:ext>
              </c:extLst>
            </c:dLbl>
            <c:dLbl>
              <c:idx val="2"/>
              <c:layout>
                <c:manualLayout>
                  <c:x val="8.8068145390824935E-3"/>
                  <c:y val="-0.12732866686459943"/>
                </c:manualLayout>
              </c:layout>
              <c:tx>
                <c:rich>
                  <a:bodyPr/>
                  <a:lstStyle/>
                  <a:p>
                    <a:r>
                      <a:rPr lang="en-US"/>
                      <a:t>High SES
65.5</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690A-40FC-B2C9-3EFADF6C2C82}"/>
                </c:ext>
              </c:extLst>
            </c:dLbl>
            <c:spPr>
              <a:noFill/>
              <a:ln w="36337">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Lit>
                <c:formatCode>General</c:formatCode>
                <c:ptCount val="3"/>
                <c:pt idx="0">
                  <c:v>17.7</c:v>
                </c:pt>
                <c:pt idx="1">
                  <c:v>13.3</c:v>
                </c:pt>
                <c:pt idx="2">
                  <c:v>18.399999999999899</c:v>
                </c:pt>
              </c:numLit>
            </c:plus>
            <c:minus>
              <c:numLit>
                <c:formatCode>General</c:formatCode>
                <c:ptCount val="3"/>
                <c:pt idx="0">
                  <c:v>17.7</c:v>
                </c:pt>
                <c:pt idx="1">
                  <c:v>13.3</c:v>
                </c:pt>
                <c:pt idx="2">
                  <c:v>18.399999999999899</c:v>
                </c:pt>
              </c:numLit>
            </c:minus>
            <c:spPr>
              <a:ln w="18168">
                <a:solidFill>
                  <a:srgbClr val="000000"/>
                </a:solidFill>
                <a:prstDash val="solid"/>
              </a:ln>
            </c:spPr>
          </c:errBars>
          <c:cat>
            <c:strRef>
              <c:f>Sheet1!$A$2:$A$4</c:f>
              <c:strCache>
                <c:ptCount val="3"/>
                <c:pt idx="0">
                  <c:v>Whites</c:v>
                </c:pt>
                <c:pt idx="1">
                  <c:v>Blacks</c:v>
                </c:pt>
                <c:pt idx="2">
                  <c:v> Latinas</c:v>
                </c:pt>
              </c:strCache>
            </c:strRef>
          </c:cat>
          <c:val>
            <c:numRef>
              <c:f>Sheet1!$C$2:$C$4</c:f>
              <c:numCache>
                <c:formatCode>General</c:formatCode>
                <c:ptCount val="3"/>
              </c:numCache>
            </c:numRef>
          </c:val>
          <c:extLst>
            <c:ext xmlns:c16="http://schemas.microsoft.com/office/drawing/2014/chart" uri="{C3380CC4-5D6E-409C-BE32-E72D297353CC}">
              <c16:uniqueId val="{00000007-690A-40FC-B2C9-3EFADF6C2C82}"/>
            </c:ext>
          </c:extLst>
        </c:ser>
        <c:dLbls>
          <c:showLegendKey val="0"/>
          <c:showVal val="0"/>
          <c:showCatName val="0"/>
          <c:showSerName val="0"/>
          <c:showPercent val="0"/>
          <c:showBubbleSize val="0"/>
        </c:dLbls>
        <c:gapWidth val="150"/>
        <c:axId val="277147648"/>
        <c:axId val="277149184"/>
      </c:barChart>
      <c:catAx>
        <c:axId val="277147648"/>
        <c:scaling>
          <c:orientation val="minMax"/>
        </c:scaling>
        <c:delete val="0"/>
        <c:axPos val="b"/>
        <c:numFmt formatCode="General" sourceLinked="1"/>
        <c:majorTickMark val="out"/>
        <c:minorTickMark val="none"/>
        <c:tickLblPos val="nextTo"/>
        <c:spPr>
          <a:ln w="4542">
            <a:solidFill>
              <a:srgbClr val="000000"/>
            </a:solidFill>
            <a:prstDash val="solid"/>
          </a:ln>
        </c:spPr>
        <c:txPr>
          <a:bodyPr rot="0" vert="horz"/>
          <a:lstStyle/>
          <a:p>
            <a:pPr>
              <a:defRPr/>
            </a:pPr>
            <a:endParaRPr lang="en-US"/>
          </a:p>
        </c:txPr>
        <c:crossAx val="277149184"/>
        <c:crosses val="autoZero"/>
        <c:auto val="1"/>
        <c:lblAlgn val="ctr"/>
        <c:lblOffset val="100"/>
        <c:tickLblSkip val="1"/>
        <c:tickMarkSkip val="1"/>
        <c:noMultiLvlLbl val="0"/>
      </c:catAx>
      <c:valAx>
        <c:axId val="277149184"/>
        <c:scaling>
          <c:orientation val="minMax"/>
        </c:scaling>
        <c:delete val="0"/>
        <c:axPos val="l"/>
        <c:title>
          <c:tx>
            <c:rich>
              <a:bodyPr/>
              <a:lstStyle/>
              <a:p>
                <a:pPr>
                  <a:defRPr sz="1600"/>
                </a:pPr>
                <a:r>
                  <a:rPr lang="en-US" sz="1600"/>
                  <a:t>% Recommending IUC</a:t>
                </a:r>
              </a:p>
            </c:rich>
          </c:tx>
          <c:layout>
            <c:manualLayout>
              <c:xMode val="edge"/>
              <c:yMode val="edge"/>
              <c:x val="2.4205774278215225E-2"/>
              <c:y val="0.40268450139384754"/>
            </c:manualLayout>
          </c:layout>
          <c:overlay val="0"/>
          <c:spPr>
            <a:noFill/>
            <a:ln w="36337">
              <a:noFill/>
            </a:ln>
          </c:spPr>
        </c:title>
        <c:numFmt formatCode="General" sourceLinked="1"/>
        <c:majorTickMark val="out"/>
        <c:minorTickMark val="none"/>
        <c:tickLblPos val="nextTo"/>
        <c:spPr>
          <a:ln w="4542">
            <a:solidFill>
              <a:srgbClr val="000000"/>
            </a:solidFill>
            <a:prstDash val="solid"/>
          </a:ln>
        </c:spPr>
        <c:txPr>
          <a:bodyPr rot="0" vert="horz"/>
          <a:lstStyle/>
          <a:p>
            <a:pPr>
              <a:defRPr/>
            </a:pPr>
            <a:endParaRPr lang="en-US"/>
          </a:p>
        </c:txPr>
        <c:crossAx val="277147648"/>
        <c:crosses val="autoZero"/>
        <c:crossBetween val="between"/>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Arial"/>
          <a:ea typeface="Arial"/>
          <a:cs typeface="Arial"/>
        </a:defRPr>
      </a:pPr>
      <a:endParaRPr lang="en-US"/>
    </a:p>
  </c:txPr>
  <c:externalData r:id="rId1">
    <c:autoUpdate val="0"/>
  </c:externalData>
</c:chartSpace>
</file>

<file path=ppt/diagrams/_rels/data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DC438-D433-4282-B18C-F2FC0D6164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94402AC-FA6F-41C3-BE59-7A26F2379945}">
      <dgm:prSet/>
      <dgm:spPr/>
      <dgm:t>
        <a:bodyPr/>
        <a:lstStyle/>
        <a:p>
          <a:r>
            <a:rPr lang="en-US"/>
            <a:t>Trauma </a:t>
          </a:r>
        </a:p>
      </dgm:t>
    </dgm:pt>
    <dgm:pt modelId="{28485472-BF32-4630-A6C0-A45E109C316F}" type="parTrans" cxnId="{762B6856-2B3C-4076-AFCA-A823D298C4A2}">
      <dgm:prSet/>
      <dgm:spPr/>
      <dgm:t>
        <a:bodyPr/>
        <a:lstStyle/>
        <a:p>
          <a:endParaRPr lang="en-US"/>
        </a:p>
      </dgm:t>
    </dgm:pt>
    <dgm:pt modelId="{E417E32F-94F3-4AE2-8E89-365E31516D60}" type="sibTrans" cxnId="{762B6856-2B3C-4076-AFCA-A823D298C4A2}">
      <dgm:prSet/>
      <dgm:spPr/>
      <dgm:t>
        <a:bodyPr/>
        <a:lstStyle/>
        <a:p>
          <a:endParaRPr lang="en-US"/>
        </a:p>
      </dgm:t>
    </dgm:pt>
    <dgm:pt modelId="{ED7D4905-43C2-4DAA-AD38-8E8A158E3A21}">
      <dgm:prSet/>
      <dgm:spPr/>
      <dgm:t>
        <a:bodyPr/>
        <a:lstStyle/>
        <a:p>
          <a:r>
            <a:rPr lang="en-US"/>
            <a:t>Stigma	</a:t>
          </a:r>
        </a:p>
      </dgm:t>
    </dgm:pt>
    <dgm:pt modelId="{10C73292-3318-49B2-8E3D-48D07004D302}" type="parTrans" cxnId="{A9B0660F-AC65-45C0-987A-CEF55A888040}">
      <dgm:prSet/>
      <dgm:spPr/>
      <dgm:t>
        <a:bodyPr/>
        <a:lstStyle/>
        <a:p>
          <a:endParaRPr lang="en-US"/>
        </a:p>
      </dgm:t>
    </dgm:pt>
    <dgm:pt modelId="{F3F56E44-F9A1-4852-A6E7-8160A17527C1}" type="sibTrans" cxnId="{A9B0660F-AC65-45C0-987A-CEF55A888040}">
      <dgm:prSet/>
      <dgm:spPr/>
      <dgm:t>
        <a:bodyPr/>
        <a:lstStyle/>
        <a:p>
          <a:endParaRPr lang="en-US"/>
        </a:p>
      </dgm:t>
    </dgm:pt>
    <dgm:pt modelId="{69D3C758-D60B-46EC-AFA5-E2435E8F824D}">
      <dgm:prSet/>
      <dgm:spPr/>
      <dgm:t>
        <a:bodyPr/>
        <a:lstStyle/>
        <a:p>
          <a:r>
            <a:rPr lang="en-US"/>
            <a:t>Medical Mistrust </a:t>
          </a:r>
        </a:p>
      </dgm:t>
    </dgm:pt>
    <dgm:pt modelId="{4A63EF3D-BD7A-4D30-95DB-68F7C644BB7A}" type="parTrans" cxnId="{FCC102C8-C675-4FE0-890A-719DDA92497C}">
      <dgm:prSet/>
      <dgm:spPr/>
      <dgm:t>
        <a:bodyPr/>
        <a:lstStyle/>
        <a:p>
          <a:endParaRPr lang="en-US"/>
        </a:p>
      </dgm:t>
    </dgm:pt>
    <dgm:pt modelId="{81B4EBE8-DF2A-4577-B775-28AC449783A4}" type="sibTrans" cxnId="{FCC102C8-C675-4FE0-890A-719DDA92497C}">
      <dgm:prSet/>
      <dgm:spPr/>
      <dgm:t>
        <a:bodyPr/>
        <a:lstStyle/>
        <a:p>
          <a:endParaRPr lang="en-US"/>
        </a:p>
      </dgm:t>
    </dgm:pt>
    <dgm:pt modelId="{A742AC5D-4BD8-41FA-8022-BFB661B2E89D}">
      <dgm:prSet/>
      <dgm:spPr/>
      <dgm:t>
        <a:bodyPr/>
        <a:lstStyle/>
        <a:p>
          <a:r>
            <a:rPr lang="en-US"/>
            <a:t>Ambivalence  </a:t>
          </a:r>
        </a:p>
      </dgm:t>
    </dgm:pt>
    <dgm:pt modelId="{F89F22B5-FC94-4148-87A4-F4C4790FE4D0}" type="parTrans" cxnId="{022768FD-2100-4309-BBA9-B3ACF1B61EC9}">
      <dgm:prSet/>
      <dgm:spPr/>
      <dgm:t>
        <a:bodyPr/>
        <a:lstStyle/>
        <a:p>
          <a:endParaRPr lang="en-US"/>
        </a:p>
      </dgm:t>
    </dgm:pt>
    <dgm:pt modelId="{A0FA63EE-0233-4379-8215-5079E173D372}" type="sibTrans" cxnId="{022768FD-2100-4309-BBA9-B3ACF1B61EC9}">
      <dgm:prSet/>
      <dgm:spPr/>
      <dgm:t>
        <a:bodyPr/>
        <a:lstStyle/>
        <a:p>
          <a:endParaRPr lang="en-US"/>
        </a:p>
      </dgm:t>
    </dgm:pt>
    <dgm:pt modelId="{E598C40E-DA68-4517-B777-92AE35056805}" type="pres">
      <dgm:prSet presAssocID="{140DC438-D433-4282-B18C-F2FC0D616483}" presName="linear" presStyleCnt="0">
        <dgm:presLayoutVars>
          <dgm:animLvl val="lvl"/>
          <dgm:resizeHandles val="exact"/>
        </dgm:presLayoutVars>
      </dgm:prSet>
      <dgm:spPr/>
    </dgm:pt>
    <dgm:pt modelId="{62B3BEEF-B78F-44F9-8EAF-0E3C0330D1F4}" type="pres">
      <dgm:prSet presAssocID="{394402AC-FA6F-41C3-BE59-7A26F2379945}" presName="parentText" presStyleLbl="node1" presStyleIdx="0" presStyleCnt="4">
        <dgm:presLayoutVars>
          <dgm:chMax val="0"/>
          <dgm:bulletEnabled val="1"/>
        </dgm:presLayoutVars>
      </dgm:prSet>
      <dgm:spPr/>
    </dgm:pt>
    <dgm:pt modelId="{BF5703D8-18B3-4D4A-B83E-F473CA0B2BF1}" type="pres">
      <dgm:prSet presAssocID="{E417E32F-94F3-4AE2-8E89-365E31516D60}" presName="spacer" presStyleCnt="0"/>
      <dgm:spPr/>
    </dgm:pt>
    <dgm:pt modelId="{BD6DC811-B194-4676-8130-25F43E153ABA}" type="pres">
      <dgm:prSet presAssocID="{ED7D4905-43C2-4DAA-AD38-8E8A158E3A21}" presName="parentText" presStyleLbl="node1" presStyleIdx="1" presStyleCnt="4">
        <dgm:presLayoutVars>
          <dgm:chMax val="0"/>
          <dgm:bulletEnabled val="1"/>
        </dgm:presLayoutVars>
      </dgm:prSet>
      <dgm:spPr/>
    </dgm:pt>
    <dgm:pt modelId="{C5FE562E-60EF-45E8-BCDF-C46D02F5D94C}" type="pres">
      <dgm:prSet presAssocID="{F3F56E44-F9A1-4852-A6E7-8160A17527C1}" presName="spacer" presStyleCnt="0"/>
      <dgm:spPr/>
    </dgm:pt>
    <dgm:pt modelId="{27C164B4-858E-4C9C-B1F7-B332F9CD6D82}" type="pres">
      <dgm:prSet presAssocID="{69D3C758-D60B-46EC-AFA5-E2435E8F824D}" presName="parentText" presStyleLbl="node1" presStyleIdx="2" presStyleCnt="4">
        <dgm:presLayoutVars>
          <dgm:chMax val="0"/>
          <dgm:bulletEnabled val="1"/>
        </dgm:presLayoutVars>
      </dgm:prSet>
      <dgm:spPr/>
    </dgm:pt>
    <dgm:pt modelId="{21B64517-3047-4384-997D-27FD41762549}" type="pres">
      <dgm:prSet presAssocID="{81B4EBE8-DF2A-4577-B775-28AC449783A4}" presName="spacer" presStyleCnt="0"/>
      <dgm:spPr/>
    </dgm:pt>
    <dgm:pt modelId="{07EEE92B-A67B-4A71-B1E4-3080C8E5A375}" type="pres">
      <dgm:prSet presAssocID="{A742AC5D-4BD8-41FA-8022-BFB661B2E89D}" presName="parentText" presStyleLbl="node1" presStyleIdx="3" presStyleCnt="4">
        <dgm:presLayoutVars>
          <dgm:chMax val="0"/>
          <dgm:bulletEnabled val="1"/>
        </dgm:presLayoutVars>
      </dgm:prSet>
      <dgm:spPr/>
    </dgm:pt>
  </dgm:ptLst>
  <dgm:cxnLst>
    <dgm:cxn modelId="{D7BAD906-2E06-4E7D-B1E4-4C9965A2CC02}" type="presOf" srcId="{140DC438-D433-4282-B18C-F2FC0D616483}" destId="{E598C40E-DA68-4517-B777-92AE35056805}" srcOrd="0" destOrd="0" presId="urn:microsoft.com/office/officeart/2005/8/layout/vList2"/>
    <dgm:cxn modelId="{8CBC4A09-D52C-4A66-AE9B-759D06789672}" type="presOf" srcId="{69D3C758-D60B-46EC-AFA5-E2435E8F824D}" destId="{27C164B4-858E-4C9C-B1F7-B332F9CD6D82}" srcOrd="0" destOrd="0" presId="urn:microsoft.com/office/officeart/2005/8/layout/vList2"/>
    <dgm:cxn modelId="{A9B0660F-AC65-45C0-987A-CEF55A888040}" srcId="{140DC438-D433-4282-B18C-F2FC0D616483}" destId="{ED7D4905-43C2-4DAA-AD38-8E8A158E3A21}" srcOrd="1" destOrd="0" parTransId="{10C73292-3318-49B2-8E3D-48D07004D302}" sibTransId="{F3F56E44-F9A1-4852-A6E7-8160A17527C1}"/>
    <dgm:cxn modelId="{6FFA2B20-3E3A-4CCE-A4C5-2D1D5CB1DD72}" type="presOf" srcId="{ED7D4905-43C2-4DAA-AD38-8E8A158E3A21}" destId="{BD6DC811-B194-4676-8130-25F43E153ABA}" srcOrd="0" destOrd="0" presId="urn:microsoft.com/office/officeart/2005/8/layout/vList2"/>
    <dgm:cxn modelId="{F3547E35-8BA0-44C4-B4D8-DBFDFAD9A248}" type="presOf" srcId="{A742AC5D-4BD8-41FA-8022-BFB661B2E89D}" destId="{07EEE92B-A67B-4A71-B1E4-3080C8E5A375}" srcOrd="0" destOrd="0" presId="urn:microsoft.com/office/officeart/2005/8/layout/vList2"/>
    <dgm:cxn modelId="{03830F66-FECC-452D-AC5D-8331461ADC26}" type="presOf" srcId="{394402AC-FA6F-41C3-BE59-7A26F2379945}" destId="{62B3BEEF-B78F-44F9-8EAF-0E3C0330D1F4}" srcOrd="0" destOrd="0" presId="urn:microsoft.com/office/officeart/2005/8/layout/vList2"/>
    <dgm:cxn modelId="{762B6856-2B3C-4076-AFCA-A823D298C4A2}" srcId="{140DC438-D433-4282-B18C-F2FC0D616483}" destId="{394402AC-FA6F-41C3-BE59-7A26F2379945}" srcOrd="0" destOrd="0" parTransId="{28485472-BF32-4630-A6C0-A45E109C316F}" sibTransId="{E417E32F-94F3-4AE2-8E89-365E31516D60}"/>
    <dgm:cxn modelId="{FCC102C8-C675-4FE0-890A-719DDA92497C}" srcId="{140DC438-D433-4282-B18C-F2FC0D616483}" destId="{69D3C758-D60B-46EC-AFA5-E2435E8F824D}" srcOrd="2" destOrd="0" parTransId="{4A63EF3D-BD7A-4D30-95DB-68F7C644BB7A}" sibTransId="{81B4EBE8-DF2A-4577-B775-28AC449783A4}"/>
    <dgm:cxn modelId="{022768FD-2100-4309-BBA9-B3ACF1B61EC9}" srcId="{140DC438-D433-4282-B18C-F2FC0D616483}" destId="{A742AC5D-4BD8-41FA-8022-BFB661B2E89D}" srcOrd="3" destOrd="0" parTransId="{F89F22B5-FC94-4148-87A4-F4C4790FE4D0}" sibTransId="{A0FA63EE-0233-4379-8215-5079E173D372}"/>
    <dgm:cxn modelId="{663F996D-D537-44FA-8295-3B0AD7A76AE1}" type="presParOf" srcId="{E598C40E-DA68-4517-B777-92AE35056805}" destId="{62B3BEEF-B78F-44F9-8EAF-0E3C0330D1F4}" srcOrd="0" destOrd="0" presId="urn:microsoft.com/office/officeart/2005/8/layout/vList2"/>
    <dgm:cxn modelId="{DCC88BA0-884E-442E-8A5C-46543950C8A7}" type="presParOf" srcId="{E598C40E-DA68-4517-B777-92AE35056805}" destId="{BF5703D8-18B3-4D4A-B83E-F473CA0B2BF1}" srcOrd="1" destOrd="0" presId="urn:microsoft.com/office/officeart/2005/8/layout/vList2"/>
    <dgm:cxn modelId="{504B3820-C071-4099-9495-776984E1630D}" type="presParOf" srcId="{E598C40E-DA68-4517-B777-92AE35056805}" destId="{BD6DC811-B194-4676-8130-25F43E153ABA}" srcOrd="2" destOrd="0" presId="urn:microsoft.com/office/officeart/2005/8/layout/vList2"/>
    <dgm:cxn modelId="{6E5B3C59-2E2F-43F6-9559-D34A757A2BD3}" type="presParOf" srcId="{E598C40E-DA68-4517-B777-92AE35056805}" destId="{C5FE562E-60EF-45E8-BCDF-C46D02F5D94C}" srcOrd="3" destOrd="0" presId="urn:microsoft.com/office/officeart/2005/8/layout/vList2"/>
    <dgm:cxn modelId="{ADB983CF-5D29-467F-934D-04B3D5C88F62}" type="presParOf" srcId="{E598C40E-DA68-4517-B777-92AE35056805}" destId="{27C164B4-858E-4C9C-B1F7-B332F9CD6D82}" srcOrd="4" destOrd="0" presId="urn:microsoft.com/office/officeart/2005/8/layout/vList2"/>
    <dgm:cxn modelId="{2FAC6015-AFE8-4E6D-8C4A-F9EC3DA1E5B1}" type="presParOf" srcId="{E598C40E-DA68-4517-B777-92AE35056805}" destId="{21B64517-3047-4384-997D-27FD41762549}" srcOrd="5" destOrd="0" presId="urn:microsoft.com/office/officeart/2005/8/layout/vList2"/>
    <dgm:cxn modelId="{733BCC9F-78A6-4BB7-B99D-56AB9932CE6A}" type="presParOf" srcId="{E598C40E-DA68-4517-B777-92AE35056805}" destId="{07EEE92B-A67B-4A71-B1E4-3080C8E5A37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D678CF-B631-4CC0-BE09-999EF3319B9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B770F1E9-CA5A-428D-BFDF-29C01D7E7C51}">
      <dgm:prSet/>
      <dgm:spPr/>
      <dgm:t>
        <a:bodyPr/>
        <a:lstStyle/>
        <a:p>
          <a:pPr rtl="0"/>
          <a:r>
            <a:rPr lang="en-US" b="0">
              <a:latin typeface="+mn-lt"/>
            </a:rPr>
            <a:t>Provider and client plan together as equal partners</a:t>
          </a:r>
          <a:r>
            <a:rPr lang="en-US">
              <a:latin typeface="Calibri Light"/>
            </a:rPr>
            <a:t> </a:t>
          </a:r>
          <a:endParaRPr lang="en-US"/>
        </a:p>
      </dgm:t>
    </dgm:pt>
    <dgm:pt modelId="{5422E7D2-8D1E-4FBE-9739-CFF6E5B75A61}" type="parTrans" cxnId="{7DFC3D59-6E19-4102-8B44-E07EB95ED5F8}">
      <dgm:prSet/>
      <dgm:spPr/>
      <dgm:t>
        <a:bodyPr/>
        <a:lstStyle/>
        <a:p>
          <a:endParaRPr lang="en-US"/>
        </a:p>
      </dgm:t>
    </dgm:pt>
    <dgm:pt modelId="{73E20A50-090A-49D6-AAA7-30F1FAC3071C}" type="sibTrans" cxnId="{7DFC3D59-6E19-4102-8B44-E07EB95ED5F8}">
      <dgm:prSet/>
      <dgm:spPr/>
      <dgm:t>
        <a:bodyPr/>
        <a:lstStyle/>
        <a:p>
          <a:endParaRPr lang="en-US"/>
        </a:p>
      </dgm:t>
    </dgm:pt>
    <dgm:pt modelId="{0BF5AC69-66B6-4246-9B2A-3BAE61152A61}">
      <dgm:prSet/>
      <dgm:spPr/>
      <dgm:t>
        <a:bodyPr/>
        <a:lstStyle/>
        <a:p>
          <a:pPr rtl="0"/>
          <a:r>
            <a:rPr lang="en-US">
              <a:latin typeface="+mn-lt"/>
            </a:rPr>
            <a:t>Respect client values, personal priorities, and culture</a:t>
          </a:r>
        </a:p>
      </dgm:t>
    </dgm:pt>
    <dgm:pt modelId="{840E2F22-0E5C-48BF-B148-380844108EC2}" type="parTrans" cxnId="{9CEABFF4-0233-4CE5-A590-32A4A45A6ABA}">
      <dgm:prSet/>
      <dgm:spPr/>
      <dgm:t>
        <a:bodyPr/>
        <a:lstStyle/>
        <a:p>
          <a:endParaRPr lang="en-US"/>
        </a:p>
      </dgm:t>
    </dgm:pt>
    <dgm:pt modelId="{30381397-39FF-4578-859F-E2393E41822F}" type="sibTrans" cxnId="{9CEABFF4-0233-4CE5-A590-32A4A45A6ABA}">
      <dgm:prSet/>
      <dgm:spPr/>
      <dgm:t>
        <a:bodyPr/>
        <a:lstStyle/>
        <a:p>
          <a:endParaRPr lang="en-US"/>
        </a:p>
      </dgm:t>
    </dgm:pt>
    <dgm:pt modelId="{17CB10AC-464C-487F-9B27-76632EFE8689}">
      <dgm:prSet phldrT="[Text]"/>
      <dgm:spPr/>
      <dgm:t>
        <a:bodyPr/>
        <a:lstStyle/>
        <a:p>
          <a:r>
            <a:rPr lang="en-US">
              <a:latin typeface="+mn-lt"/>
            </a:rPr>
            <a:t>Client autonomy and voice in treatment</a:t>
          </a:r>
        </a:p>
      </dgm:t>
    </dgm:pt>
    <dgm:pt modelId="{A9C3AE7B-EDD4-4400-BCE2-4B3767C92884}" type="parTrans" cxnId="{22F911C8-AC90-4038-9931-0DAC9D0EA944}">
      <dgm:prSet/>
      <dgm:spPr/>
      <dgm:t>
        <a:bodyPr/>
        <a:lstStyle/>
        <a:p>
          <a:endParaRPr lang="en-US"/>
        </a:p>
      </dgm:t>
    </dgm:pt>
    <dgm:pt modelId="{D289E5E5-6D00-4B6F-947B-6276092B39BF}" type="sibTrans" cxnId="{22F911C8-AC90-4038-9931-0DAC9D0EA944}">
      <dgm:prSet/>
      <dgm:spPr/>
    </dgm:pt>
    <dgm:pt modelId="{0952FB23-3FEF-414A-962D-70088C8B431F}">
      <dgm:prSet phldrT="[Text]"/>
      <dgm:spPr/>
      <dgm:t>
        <a:bodyPr/>
        <a:lstStyle/>
        <a:p>
          <a:pPr rtl="0"/>
          <a:r>
            <a:rPr lang="en-US">
              <a:latin typeface="+mn-lt"/>
            </a:rPr>
            <a:t>Understand client’s personal life context</a:t>
          </a:r>
        </a:p>
      </dgm:t>
    </dgm:pt>
    <dgm:pt modelId="{87B37036-C1D0-45A0-A263-FB9BFE2B8A51}" type="parTrans" cxnId="{BB2266EC-4213-4CB9-A7EB-00E5FDFA31FF}">
      <dgm:prSet/>
      <dgm:spPr/>
    </dgm:pt>
    <dgm:pt modelId="{E1B8DDBF-1400-4A87-8343-034C70FDE063}" type="sibTrans" cxnId="{BB2266EC-4213-4CB9-A7EB-00E5FDFA31FF}">
      <dgm:prSet/>
      <dgm:spPr/>
    </dgm:pt>
    <dgm:pt modelId="{FB1988D7-143C-4D9E-AC1D-D859631A7C1A}" type="pres">
      <dgm:prSet presAssocID="{E4D678CF-B631-4CC0-BE09-999EF3319B91}" presName="diagram" presStyleCnt="0">
        <dgm:presLayoutVars>
          <dgm:dir/>
          <dgm:resizeHandles val="exact"/>
        </dgm:presLayoutVars>
      </dgm:prSet>
      <dgm:spPr/>
    </dgm:pt>
    <dgm:pt modelId="{D0C26C52-F2A9-4F7F-84B6-5026EE188A86}" type="pres">
      <dgm:prSet presAssocID="{B770F1E9-CA5A-428D-BFDF-29C01D7E7C51}" presName="node" presStyleLbl="node1" presStyleIdx="0" presStyleCnt="4">
        <dgm:presLayoutVars>
          <dgm:bulletEnabled val="1"/>
        </dgm:presLayoutVars>
      </dgm:prSet>
      <dgm:spPr/>
    </dgm:pt>
    <dgm:pt modelId="{E1455EB2-B2ED-4A37-B38A-A46F70D6CC2F}" type="pres">
      <dgm:prSet presAssocID="{73E20A50-090A-49D6-AAA7-30F1FAC3071C}" presName="sibTrans" presStyleCnt="0"/>
      <dgm:spPr/>
    </dgm:pt>
    <dgm:pt modelId="{110982F6-F5B4-43AC-8573-F5D3F282B1F7}" type="pres">
      <dgm:prSet presAssocID="{17CB10AC-464C-487F-9B27-76632EFE8689}" presName="node" presStyleLbl="node1" presStyleIdx="1" presStyleCnt="4">
        <dgm:presLayoutVars>
          <dgm:bulletEnabled val="1"/>
        </dgm:presLayoutVars>
      </dgm:prSet>
      <dgm:spPr/>
    </dgm:pt>
    <dgm:pt modelId="{7AA94306-CAD1-43B3-BB46-6FD227A5A0DB}" type="pres">
      <dgm:prSet presAssocID="{D289E5E5-6D00-4B6F-947B-6276092B39BF}" presName="sibTrans" presStyleCnt="0"/>
      <dgm:spPr/>
    </dgm:pt>
    <dgm:pt modelId="{2EA7BD54-68BB-4FBE-B59F-BA855A020710}" type="pres">
      <dgm:prSet presAssocID="{0BF5AC69-66B6-4246-9B2A-3BAE61152A61}" presName="node" presStyleLbl="node1" presStyleIdx="2" presStyleCnt="4">
        <dgm:presLayoutVars>
          <dgm:bulletEnabled val="1"/>
        </dgm:presLayoutVars>
      </dgm:prSet>
      <dgm:spPr/>
    </dgm:pt>
    <dgm:pt modelId="{C22EDDC6-5DA5-47C3-B01D-6A04F25C2F21}" type="pres">
      <dgm:prSet presAssocID="{30381397-39FF-4578-859F-E2393E41822F}" presName="sibTrans" presStyleCnt="0"/>
      <dgm:spPr/>
    </dgm:pt>
    <dgm:pt modelId="{8E1DC5C1-2F20-4E5F-BD19-41DD3D72C7A3}" type="pres">
      <dgm:prSet presAssocID="{0952FB23-3FEF-414A-962D-70088C8B431F}" presName="node" presStyleLbl="node1" presStyleIdx="3" presStyleCnt="4">
        <dgm:presLayoutVars>
          <dgm:bulletEnabled val="1"/>
        </dgm:presLayoutVars>
      </dgm:prSet>
      <dgm:spPr/>
    </dgm:pt>
  </dgm:ptLst>
  <dgm:cxnLst>
    <dgm:cxn modelId="{BED45726-9681-45EA-8DDE-AB92A870DB10}" type="presOf" srcId="{0952FB23-3FEF-414A-962D-70088C8B431F}" destId="{8E1DC5C1-2F20-4E5F-BD19-41DD3D72C7A3}" srcOrd="0" destOrd="0" presId="urn:microsoft.com/office/officeart/2005/8/layout/default"/>
    <dgm:cxn modelId="{88770157-066A-4017-A7C2-659B59AA80AD}" type="presOf" srcId="{E4D678CF-B631-4CC0-BE09-999EF3319B91}" destId="{FB1988D7-143C-4D9E-AC1D-D859631A7C1A}" srcOrd="0" destOrd="0" presId="urn:microsoft.com/office/officeart/2005/8/layout/default"/>
    <dgm:cxn modelId="{7DFC3D59-6E19-4102-8B44-E07EB95ED5F8}" srcId="{E4D678CF-B631-4CC0-BE09-999EF3319B91}" destId="{B770F1E9-CA5A-428D-BFDF-29C01D7E7C51}" srcOrd="0" destOrd="0" parTransId="{5422E7D2-8D1E-4FBE-9739-CFF6E5B75A61}" sibTransId="{73E20A50-090A-49D6-AAA7-30F1FAC3071C}"/>
    <dgm:cxn modelId="{4DD2D182-4A1A-4E40-B39F-5AE8291EAC60}" type="presOf" srcId="{0BF5AC69-66B6-4246-9B2A-3BAE61152A61}" destId="{2EA7BD54-68BB-4FBE-B59F-BA855A020710}" srcOrd="0" destOrd="0" presId="urn:microsoft.com/office/officeart/2005/8/layout/default"/>
    <dgm:cxn modelId="{12D0F788-BAD6-4113-8853-A8CC0FE5B267}" type="presOf" srcId="{B770F1E9-CA5A-428D-BFDF-29C01D7E7C51}" destId="{D0C26C52-F2A9-4F7F-84B6-5026EE188A86}" srcOrd="0" destOrd="0" presId="urn:microsoft.com/office/officeart/2005/8/layout/default"/>
    <dgm:cxn modelId="{22F911C8-AC90-4038-9931-0DAC9D0EA944}" srcId="{E4D678CF-B631-4CC0-BE09-999EF3319B91}" destId="{17CB10AC-464C-487F-9B27-76632EFE8689}" srcOrd="1" destOrd="0" parTransId="{A9C3AE7B-EDD4-4400-BCE2-4B3767C92884}" sibTransId="{D289E5E5-6D00-4B6F-947B-6276092B39BF}"/>
    <dgm:cxn modelId="{D177CEE3-26B2-4C3A-AC3B-D51366C47031}" type="presOf" srcId="{17CB10AC-464C-487F-9B27-76632EFE8689}" destId="{110982F6-F5B4-43AC-8573-F5D3F282B1F7}" srcOrd="0" destOrd="0" presId="urn:microsoft.com/office/officeart/2005/8/layout/default"/>
    <dgm:cxn modelId="{BB2266EC-4213-4CB9-A7EB-00E5FDFA31FF}" srcId="{E4D678CF-B631-4CC0-BE09-999EF3319B91}" destId="{0952FB23-3FEF-414A-962D-70088C8B431F}" srcOrd="3" destOrd="0" parTransId="{87B37036-C1D0-45A0-A263-FB9BFE2B8A51}" sibTransId="{E1B8DDBF-1400-4A87-8343-034C70FDE063}"/>
    <dgm:cxn modelId="{9CEABFF4-0233-4CE5-A590-32A4A45A6ABA}" srcId="{E4D678CF-B631-4CC0-BE09-999EF3319B91}" destId="{0BF5AC69-66B6-4246-9B2A-3BAE61152A61}" srcOrd="2" destOrd="0" parTransId="{840E2F22-0E5C-48BF-B148-380844108EC2}" sibTransId="{30381397-39FF-4578-859F-E2393E41822F}"/>
    <dgm:cxn modelId="{EEFF698D-66FF-4193-8BE0-939898963B93}" type="presParOf" srcId="{FB1988D7-143C-4D9E-AC1D-D859631A7C1A}" destId="{D0C26C52-F2A9-4F7F-84B6-5026EE188A86}" srcOrd="0" destOrd="0" presId="urn:microsoft.com/office/officeart/2005/8/layout/default"/>
    <dgm:cxn modelId="{4310CC43-A81B-4FDD-8EB8-9DA0505FF82B}" type="presParOf" srcId="{FB1988D7-143C-4D9E-AC1D-D859631A7C1A}" destId="{E1455EB2-B2ED-4A37-B38A-A46F70D6CC2F}" srcOrd="1" destOrd="0" presId="urn:microsoft.com/office/officeart/2005/8/layout/default"/>
    <dgm:cxn modelId="{A2167E03-22CA-42CD-B7A8-72A8E71CBE8A}" type="presParOf" srcId="{FB1988D7-143C-4D9E-AC1D-D859631A7C1A}" destId="{110982F6-F5B4-43AC-8573-F5D3F282B1F7}" srcOrd="2" destOrd="0" presId="urn:microsoft.com/office/officeart/2005/8/layout/default"/>
    <dgm:cxn modelId="{87345C37-B841-4A98-912A-C660FA6F0D06}" type="presParOf" srcId="{FB1988D7-143C-4D9E-AC1D-D859631A7C1A}" destId="{7AA94306-CAD1-43B3-BB46-6FD227A5A0DB}" srcOrd="3" destOrd="0" presId="urn:microsoft.com/office/officeart/2005/8/layout/default"/>
    <dgm:cxn modelId="{893BBB9F-816F-4349-A00E-2B849E27CF8F}" type="presParOf" srcId="{FB1988D7-143C-4D9E-AC1D-D859631A7C1A}" destId="{2EA7BD54-68BB-4FBE-B59F-BA855A020710}" srcOrd="4" destOrd="0" presId="urn:microsoft.com/office/officeart/2005/8/layout/default"/>
    <dgm:cxn modelId="{AACF73DE-2963-48D4-857F-FE6B7CFE9744}" type="presParOf" srcId="{FB1988D7-143C-4D9E-AC1D-D859631A7C1A}" destId="{C22EDDC6-5DA5-47C3-B01D-6A04F25C2F21}" srcOrd="5" destOrd="0" presId="urn:microsoft.com/office/officeart/2005/8/layout/default"/>
    <dgm:cxn modelId="{8036CBCC-956E-4023-8DFA-F838905B18EE}" type="presParOf" srcId="{FB1988D7-143C-4D9E-AC1D-D859631A7C1A}" destId="{8E1DC5C1-2F20-4E5F-BD19-41DD3D72C7A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FB50C7-5C2B-434E-8790-FF2A202C75F9}"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EB5582A-58FF-406D-A5C1-E5103AF7BEB8}">
      <dgm:prSet/>
      <dgm:spPr/>
      <dgm:t>
        <a:bodyPr/>
        <a:lstStyle/>
        <a:p>
          <a:pPr rtl="0"/>
          <a:r>
            <a:rPr lang="en-US">
              <a:latin typeface="+mn-lt"/>
            </a:rPr>
            <a:t>Judgment</a:t>
          </a:r>
          <a:r>
            <a:rPr lang="en-US">
              <a:latin typeface="Calibri Light"/>
            </a:rPr>
            <a:t> </a:t>
          </a:r>
          <a:r>
            <a:rPr lang="en-US"/>
            <a:t>free, without fear of ridicule or pressure</a:t>
          </a:r>
          <a:r>
            <a:rPr lang="en-US">
              <a:latin typeface="Calibri Light"/>
            </a:rPr>
            <a:t> </a:t>
          </a:r>
          <a:endParaRPr lang="en-US"/>
        </a:p>
      </dgm:t>
    </dgm:pt>
    <dgm:pt modelId="{94D3A91C-B47E-41CC-BA62-64EEBACBBC47}" type="parTrans" cxnId="{82C10994-A1F9-41E5-B97D-A73E751B9469}">
      <dgm:prSet/>
      <dgm:spPr/>
      <dgm:t>
        <a:bodyPr/>
        <a:lstStyle/>
        <a:p>
          <a:endParaRPr lang="en-US"/>
        </a:p>
      </dgm:t>
    </dgm:pt>
    <dgm:pt modelId="{C88A27F9-086A-4645-8537-C25FE895B4C6}" type="sibTrans" cxnId="{82C10994-A1F9-41E5-B97D-A73E751B9469}">
      <dgm:prSet/>
      <dgm:spPr/>
      <dgm:t>
        <a:bodyPr/>
        <a:lstStyle/>
        <a:p>
          <a:endParaRPr lang="en-US"/>
        </a:p>
      </dgm:t>
    </dgm:pt>
    <dgm:pt modelId="{2BBAFFB9-8C20-482C-A1A7-55D9D5AFC5A2}">
      <dgm:prSet/>
      <dgm:spPr/>
      <dgm:t>
        <a:bodyPr/>
        <a:lstStyle/>
        <a:p>
          <a:r>
            <a:rPr lang="en-US"/>
            <a:t>Helps clients accept, validate, and explore ambivalence </a:t>
          </a:r>
        </a:p>
      </dgm:t>
    </dgm:pt>
    <dgm:pt modelId="{00FCA989-EF2F-4DC5-ABBB-246BF0FD4EE5}" type="parTrans" cxnId="{FCD3B490-5A2F-4AFD-8C4D-7610FBC0117B}">
      <dgm:prSet/>
      <dgm:spPr/>
      <dgm:t>
        <a:bodyPr/>
        <a:lstStyle/>
        <a:p>
          <a:endParaRPr lang="en-US"/>
        </a:p>
      </dgm:t>
    </dgm:pt>
    <dgm:pt modelId="{552A998B-BBC3-46C6-AF56-4F2FE5A8A6A0}" type="sibTrans" cxnId="{FCD3B490-5A2F-4AFD-8C4D-7610FBC0117B}">
      <dgm:prSet/>
      <dgm:spPr/>
      <dgm:t>
        <a:bodyPr/>
        <a:lstStyle/>
        <a:p>
          <a:endParaRPr lang="en-US"/>
        </a:p>
      </dgm:t>
    </dgm:pt>
    <dgm:pt modelId="{E316661E-A4AB-46A1-AD9D-C13686A14C44}">
      <dgm:prSet/>
      <dgm:spPr/>
      <dgm:t>
        <a:bodyPr/>
        <a:lstStyle/>
        <a:p>
          <a:r>
            <a:rPr lang="en-US"/>
            <a:t>Associated with successful referrals, when appropriate</a:t>
          </a:r>
        </a:p>
      </dgm:t>
    </dgm:pt>
    <dgm:pt modelId="{3B15FF9B-EABE-4119-89F9-240830F206CB}" type="parTrans" cxnId="{B7528D5C-1767-4901-9A80-07E7A35EDD51}">
      <dgm:prSet/>
      <dgm:spPr/>
      <dgm:t>
        <a:bodyPr/>
        <a:lstStyle/>
        <a:p>
          <a:endParaRPr lang="en-US"/>
        </a:p>
      </dgm:t>
    </dgm:pt>
    <dgm:pt modelId="{918281DE-45C0-488F-A67F-16880DD8EDFC}" type="sibTrans" cxnId="{B7528D5C-1767-4901-9A80-07E7A35EDD51}">
      <dgm:prSet/>
      <dgm:spPr/>
      <dgm:t>
        <a:bodyPr/>
        <a:lstStyle/>
        <a:p>
          <a:endParaRPr lang="en-US"/>
        </a:p>
      </dgm:t>
    </dgm:pt>
    <dgm:pt modelId="{0B24B1B4-9317-48A7-B153-951D78A028B5}">
      <dgm:prSet/>
      <dgm:spPr/>
      <dgm:t>
        <a:bodyPr/>
        <a:lstStyle/>
        <a:p>
          <a:pPr rtl="0"/>
          <a:r>
            <a:rPr lang="en-US"/>
            <a:t>Based on the premise that motivation is key to change</a:t>
          </a:r>
          <a:r>
            <a:rPr lang="en-US">
              <a:latin typeface="Calibri Light"/>
            </a:rPr>
            <a:t> </a:t>
          </a:r>
          <a:endParaRPr lang="en-US"/>
        </a:p>
      </dgm:t>
    </dgm:pt>
    <dgm:pt modelId="{05BE020C-843F-4386-BAEC-D712B59D3AF1}" type="parTrans" cxnId="{F5EDBE12-4FFD-4E83-B652-9F326C36659E}">
      <dgm:prSet/>
      <dgm:spPr/>
    </dgm:pt>
    <dgm:pt modelId="{8C86FB8C-54A0-4125-B365-A2B042552721}" type="sibTrans" cxnId="{F5EDBE12-4FFD-4E83-B652-9F326C36659E}">
      <dgm:prSet/>
      <dgm:spPr/>
      <dgm:t>
        <a:bodyPr/>
        <a:lstStyle/>
        <a:p>
          <a:endParaRPr lang="en-US"/>
        </a:p>
      </dgm:t>
    </dgm:pt>
    <dgm:pt modelId="{F92E5B71-C997-4493-8580-2C2C9AE4C6C1}" type="pres">
      <dgm:prSet presAssocID="{B0FB50C7-5C2B-434E-8790-FF2A202C75F9}" presName="linear" presStyleCnt="0">
        <dgm:presLayoutVars>
          <dgm:animLvl val="lvl"/>
          <dgm:resizeHandles val="exact"/>
        </dgm:presLayoutVars>
      </dgm:prSet>
      <dgm:spPr/>
    </dgm:pt>
    <dgm:pt modelId="{73B03AD9-1C6B-4F14-B4E1-0D178D468CB1}" type="pres">
      <dgm:prSet presAssocID="{0B24B1B4-9317-48A7-B153-951D78A028B5}" presName="parentText" presStyleLbl="node1" presStyleIdx="0" presStyleCnt="4">
        <dgm:presLayoutVars>
          <dgm:chMax val="0"/>
          <dgm:bulletEnabled val="1"/>
        </dgm:presLayoutVars>
      </dgm:prSet>
      <dgm:spPr/>
    </dgm:pt>
    <dgm:pt modelId="{D07C398F-973A-4F5D-943C-755AA9608CD2}" type="pres">
      <dgm:prSet presAssocID="{8C86FB8C-54A0-4125-B365-A2B042552721}" presName="spacer" presStyleCnt="0"/>
      <dgm:spPr/>
    </dgm:pt>
    <dgm:pt modelId="{28CEC92E-BFFF-4286-8E72-8258B983BB7F}" type="pres">
      <dgm:prSet presAssocID="{AEB5582A-58FF-406D-A5C1-E5103AF7BEB8}" presName="parentText" presStyleLbl="node1" presStyleIdx="1" presStyleCnt="4">
        <dgm:presLayoutVars>
          <dgm:chMax val="0"/>
          <dgm:bulletEnabled val="1"/>
        </dgm:presLayoutVars>
      </dgm:prSet>
      <dgm:spPr/>
    </dgm:pt>
    <dgm:pt modelId="{7499D0AE-7DF0-41C0-8743-5666CFE408CE}" type="pres">
      <dgm:prSet presAssocID="{C88A27F9-086A-4645-8537-C25FE895B4C6}" presName="spacer" presStyleCnt="0"/>
      <dgm:spPr/>
    </dgm:pt>
    <dgm:pt modelId="{0CF75724-E452-4E27-94B8-12999FD756A3}" type="pres">
      <dgm:prSet presAssocID="{2BBAFFB9-8C20-482C-A1A7-55D9D5AFC5A2}" presName="parentText" presStyleLbl="node1" presStyleIdx="2" presStyleCnt="4">
        <dgm:presLayoutVars>
          <dgm:chMax val="0"/>
          <dgm:bulletEnabled val="1"/>
        </dgm:presLayoutVars>
      </dgm:prSet>
      <dgm:spPr/>
    </dgm:pt>
    <dgm:pt modelId="{29E45A35-C313-4758-8EDC-F79E66C16F83}" type="pres">
      <dgm:prSet presAssocID="{552A998B-BBC3-46C6-AF56-4F2FE5A8A6A0}" presName="spacer" presStyleCnt="0"/>
      <dgm:spPr/>
    </dgm:pt>
    <dgm:pt modelId="{BC13D751-3528-4CDC-9304-5F9B3447535C}" type="pres">
      <dgm:prSet presAssocID="{E316661E-A4AB-46A1-AD9D-C13686A14C44}" presName="parentText" presStyleLbl="node1" presStyleIdx="3" presStyleCnt="4">
        <dgm:presLayoutVars>
          <dgm:chMax val="0"/>
          <dgm:bulletEnabled val="1"/>
        </dgm:presLayoutVars>
      </dgm:prSet>
      <dgm:spPr/>
    </dgm:pt>
  </dgm:ptLst>
  <dgm:cxnLst>
    <dgm:cxn modelId="{F5EDBE12-4FFD-4E83-B652-9F326C36659E}" srcId="{B0FB50C7-5C2B-434E-8790-FF2A202C75F9}" destId="{0B24B1B4-9317-48A7-B153-951D78A028B5}" srcOrd="0" destOrd="0" parTransId="{05BE020C-843F-4386-BAEC-D712B59D3AF1}" sibTransId="{8C86FB8C-54A0-4125-B365-A2B042552721}"/>
    <dgm:cxn modelId="{05CCCD20-072D-41AB-A385-3564BA0BA82B}" type="presOf" srcId="{0B24B1B4-9317-48A7-B153-951D78A028B5}" destId="{73B03AD9-1C6B-4F14-B4E1-0D178D468CB1}" srcOrd="0" destOrd="0" presId="urn:microsoft.com/office/officeart/2005/8/layout/vList2"/>
    <dgm:cxn modelId="{B7528D5C-1767-4901-9A80-07E7A35EDD51}" srcId="{B0FB50C7-5C2B-434E-8790-FF2A202C75F9}" destId="{E316661E-A4AB-46A1-AD9D-C13686A14C44}" srcOrd="3" destOrd="0" parTransId="{3B15FF9B-EABE-4119-89F9-240830F206CB}" sibTransId="{918281DE-45C0-488F-A67F-16880DD8EDFC}"/>
    <dgm:cxn modelId="{A260C563-0EC1-4475-8393-9284453A8FFC}" type="presOf" srcId="{AEB5582A-58FF-406D-A5C1-E5103AF7BEB8}" destId="{28CEC92E-BFFF-4286-8E72-8258B983BB7F}" srcOrd="0" destOrd="0" presId="urn:microsoft.com/office/officeart/2005/8/layout/vList2"/>
    <dgm:cxn modelId="{FCD3B490-5A2F-4AFD-8C4D-7610FBC0117B}" srcId="{B0FB50C7-5C2B-434E-8790-FF2A202C75F9}" destId="{2BBAFFB9-8C20-482C-A1A7-55D9D5AFC5A2}" srcOrd="2" destOrd="0" parTransId="{00FCA989-EF2F-4DC5-ABBB-246BF0FD4EE5}" sibTransId="{552A998B-BBC3-46C6-AF56-4F2FE5A8A6A0}"/>
    <dgm:cxn modelId="{82C10994-A1F9-41E5-B97D-A73E751B9469}" srcId="{B0FB50C7-5C2B-434E-8790-FF2A202C75F9}" destId="{AEB5582A-58FF-406D-A5C1-E5103AF7BEB8}" srcOrd="1" destOrd="0" parTransId="{94D3A91C-B47E-41CC-BA62-64EEBACBBC47}" sibTransId="{C88A27F9-086A-4645-8537-C25FE895B4C6}"/>
    <dgm:cxn modelId="{889733A7-BCFD-4955-988B-83D536DCC01F}" type="presOf" srcId="{B0FB50C7-5C2B-434E-8790-FF2A202C75F9}" destId="{F92E5B71-C997-4493-8580-2C2C9AE4C6C1}" srcOrd="0" destOrd="0" presId="urn:microsoft.com/office/officeart/2005/8/layout/vList2"/>
    <dgm:cxn modelId="{FF14DDC9-2FD0-472E-BDE3-F70173242232}" type="presOf" srcId="{E316661E-A4AB-46A1-AD9D-C13686A14C44}" destId="{BC13D751-3528-4CDC-9304-5F9B3447535C}" srcOrd="0" destOrd="0" presId="urn:microsoft.com/office/officeart/2005/8/layout/vList2"/>
    <dgm:cxn modelId="{4F3DDFE2-E662-4718-BFC5-6DD97433BFEE}" type="presOf" srcId="{2BBAFFB9-8C20-482C-A1A7-55D9D5AFC5A2}" destId="{0CF75724-E452-4E27-94B8-12999FD756A3}" srcOrd="0" destOrd="0" presId="urn:microsoft.com/office/officeart/2005/8/layout/vList2"/>
    <dgm:cxn modelId="{358D9E89-0E15-4DAE-A5BE-81E96201BE86}" type="presParOf" srcId="{F92E5B71-C997-4493-8580-2C2C9AE4C6C1}" destId="{73B03AD9-1C6B-4F14-B4E1-0D178D468CB1}" srcOrd="0" destOrd="0" presId="urn:microsoft.com/office/officeart/2005/8/layout/vList2"/>
    <dgm:cxn modelId="{137F29FC-681A-4DF8-AFC5-07382FFC6A63}" type="presParOf" srcId="{F92E5B71-C997-4493-8580-2C2C9AE4C6C1}" destId="{D07C398F-973A-4F5D-943C-755AA9608CD2}" srcOrd="1" destOrd="0" presId="urn:microsoft.com/office/officeart/2005/8/layout/vList2"/>
    <dgm:cxn modelId="{43FEBDC7-D9EC-4BFE-AA80-DCF6B9DF3040}" type="presParOf" srcId="{F92E5B71-C997-4493-8580-2C2C9AE4C6C1}" destId="{28CEC92E-BFFF-4286-8E72-8258B983BB7F}" srcOrd="2" destOrd="0" presId="urn:microsoft.com/office/officeart/2005/8/layout/vList2"/>
    <dgm:cxn modelId="{1B1C72CB-D50D-4CEF-8950-178DFC6FE37D}" type="presParOf" srcId="{F92E5B71-C997-4493-8580-2C2C9AE4C6C1}" destId="{7499D0AE-7DF0-41C0-8743-5666CFE408CE}" srcOrd="3" destOrd="0" presId="urn:microsoft.com/office/officeart/2005/8/layout/vList2"/>
    <dgm:cxn modelId="{D2708FDC-F2F0-4B1A-A3FD-1BB4F46B66EA}" type="presParOf" srcId="{F92E5B71-C997-4493-8580-2C2C9AE4C6C1}" destId="{0CF75724-E452-4E27-94B8-12999FD756A3}" srcOrd="4" destOrd="0" presId="urn:microsoft.com/office/officeart/2005/8/layout/vList2"/>
    <dgm:cxn modelId="{A44FB04F-6CB8-4948-A079-55B74BC047B7}" type="presParOf" srcId="{F92E5B71-C997-4493-8580-2C2C9AE4C6C1}" destId="{29E45A35-C313-4758-8EDC-F79E66C16F83}" srcOrd="5" destOrd="0" presId="urn:microsoft.com/office/officeart/2005/8/layout/vList2"/>
    <dgm:cxn modelId="{9D6F4290-F45E-48A9-BC46-9DF14414D019}" type="presParOf" srcId="{F92E5B71-C997-4493-8580-2C2C9AE4C6C1}" destId="{BC13D751-3528-4CDC-9304-5F9B3447535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AD6120-D845-4CB7-B9D4-E542CFC55B7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AB73165-3B54-4FF2-A866-1E5371999389}">
      <dgm:prSet/>
      <dgm:spPr/>
      <dgm:t>
        <a:bodyPr/>
        <a:lstStyle/>
        <a:p>
          <a:r>
            <a:rPr lang="en-US"/>
            <a:t>Acceptance </a:t>
          </a:r>
        </a:p>
      </dgm:t>
    </dgm:pt>
    <dgm:pt modelId="{2EB86AF2-D8F3-4AC9-89F1-B6018967A078}" type="parTrans" cxnId="{61A19350-59A2-478A-ACDE-B5FC1E4AEADA}">
      <dgm:prSet/>
      <dgm:spPr/>
      <dgm:t>
        <a:bodyPr/>
        <a:lstStyle/>
        <a:p>
          <a:endParaRPr lang="en-US"/>
        </a:p>
      </dgm:t>
    </dgm:pt>
    <dgm:pt modelId="{3A44C9B7-3111-4916-899B-FA46084F1649}" type="sibTrans" cxnId="{61A19350-59A2-478A-ACDE-B5FC1E4AEADA}">
      <dgm:prSet/>
      <dgm:spPr/>
      <dgm:t>
        <a:bodyPr/>
        <a:lstStyle/>
        <a:p>
          <a:endParaRPr lang="en-US"/>
        </a:p>
      </dgm:t>
    </dgm:pt>
    <dgm:pt modelId="{50AB3F7A-97EF-4029-ABCD-17F6C27EFA03}">
      <dgm:prSet/>
      <dgm:spPr/>
      <dgm:t>
        <a:bodyPr/>
        <a:lstStyle/>
        <a:p>
          <a:r>
            <a:rPr lang="en-US"/>
            <a:t>Opportunity to connect, engage, and improve your relationship with a client </a:t>
          </a:r>
        </a:p>
      </dgm:t>
    </dgm:pt>
    <dgm:pt modelId="{A5A9D891-6782-4E15-AFFF-6E63919B5CAF}" type="parTrans" cxnId="{79F5FE51-310E-48CE-A570-EDDE7C3B637D}">
      <dgm:prSet/>
      <dgm:spPr/>
      <dgm:t>
        <a:bodyPr/>
        <a:lstStyle/>
        <a:p>
          <a:endParaRPr lang="en-US"/>
        </a:p>
      </dgm:t>
    </dgm:pt>
    <dgm:pt modelId="{A95CC7D9-ACF9-4B6C-BCA0-5177D073C154}" type="sibTrans" cxnId="{79F5FE51-310E-48CE-A570-EDDE7C3B637D}">
      <dgm:prSet/>
      <dgm:spPr/>
      <dgm:t>
        <a:bodyPr/>
        <a:lstStyle/>
        <a:p>
          <a:endParaRPr lang="en-US"/>
        </a:p>
      </dgm:t>
    </dgm:pt>
    <dgm:pt modelId="{3C3C6C04-DB62-4388-962A-58FA41BB3B30}">
      <dgm:prSet/>
      <dgm:spPr/>
      <dgm:t>
        <a:bodyPr/>
        <a:lstStyle/>
        <a:p>
          <a:r>
            <a:rPr lang="en-US"/>
            <a:t>Uses the client’s own reasons for change as motivation </a:t>
          </a:r>
        </a:p>
      </dgm:t>
    </dgm:pt>
    <dgm:pt modelId="{89F874BE-85F0-480F-804B-BDB57D394AD7}" type="parTrans" cxnId="{7EE1A2A1-93FD-4E09-ADA7-F617DE93D840}">
      <dgm:prSet/>
      <dgm:spPr/>
      <dgm:t>
        <a:bodyPr/>
        <a:lstStyle/>
        <a:p>
          <a:endParaRPr lang="en-US"/>
        </a:p>
      </dgm:t>
    </dgm:pt>
    <dgm:pt modelId="{2737E5A8-B31B-4624-BC89-B0997D43EC8C}" type="sibTrans" cxnId="{7EE1A2A1-93FD-4E09-ADA7-F617DE93D840}">
      <dgm:prSet/>
      <dgm:spPr/>
      <dgm:t>
        <a:bodyPr/>
        <a:lstStyle/>
        <a:p>
          <a:endParaRPr lang="en-US"/>
        </a:p>
      </dgm:t>
    </dgm:pt>
    <dgm:pt modelId="{021D54A9-F0CB-4E1C-81CD-0148D780D452}">
      <dgm:prSet/>
      <dgm:spPr/>
      <dgm:t>
        <a:bodyPr/>
        <a:lstStyle/>
        <a:p>
          <a:r>
            <a:rPr lang="en-US"/>
            <a:t>Encourages shared-decision making</a:t>
          </a:r>
        </a:p>
      </dgm:t>
    </dgm:pt>
    <dgm:pt modelId="{B361FE35-FAB9-4887-9850-7A56D78F2AF1}" type="parTrans" cxnId="{68A7AD65-D0EC-4935-8648-64B84A8471A1}">
      <dgm:prSet/>
      <dgm:spPr/>
      <dgm:t>
        <a:bodyPr/>
        <a:lstStyle/>
        <a:p>
          <a:endParaRPr lang="en-US"/>
        </a:p>
      </dgm:t>
    </dgm:pt>
    <dgm:pt modelId="{527B2D83-47CB-4E0F-8955-9A49AAAB4CDE}" type="sibTrans" cxnId="{68A7AD65-D0EC-4935-8648-64B84A8471A1}">
      <dgm:prSet/>
      <dgm:spPr/>
      <dgm:t>
        <a:bodyPr/>
        <a:lstStyle/>
        <a:p>
          <a:endParaRPr lang="en-US"/>
        </a:p>
      </dgm:t>
    </dgm:pt>
    <dgm:pt modelId="{835390A3-5068-4227-BB31-E7E466D2B15E}" type="pres">
      <dgm:prSet presAssocID="{AFAD6120-D845-4CB7-B9D4-E542CFC55B7F}" presName="root" presStyleCnt="0">
        <dgm:presLayoutVars>
          <dgm:dir/>
          <dgm:resizeHandles val="exact"/>
        </dgm:presLayoutVars>
      </dgm:prSet>
      <dgm:spPr/>
    </dgm:pt>
    <dgm:pt modelId="{7600BBBA-3E03-46A7-AA24-0644148D53DF}" type="pres">
      <dgm:prSet presAssocID="{3AB73165-3B54-4FF2-A866-1E5371999389}" presName="compNode" presStyleCnt="0"/>
      <dgm:spPr/>
    </dgm:pt>
    <dgm:pt modelId="{5B34F6D7-359F-4078-8C51-5299A419329A}" type="pres">
      <dgm:prSet presAssocID="{3AB73165-3B54-4FF2-A866-1E5371999389}" presName="bgRect" presStyleLbl="bgShp" presStyleIdx="0" presStyleCnt="4"/>
      <dgm:spPr>
        <a:ln>
          <a:solidFill>
            <a:schemeClr val="tx1"/>
          </a:solidFill>
        </a:ln>
      </dgm:spPr>
    </dgm:pt>
    <dgm:pt modelId="{C23BE2B5-DF0F-48EC-B0A5-7A09DF42BF3E}" type="pres">
      <dgm:prSet presAssocID="{3AB73165-3B54-4FF2-A866-1E5371999389}"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accent1"/>
          </a:solidFill>
        </a:ln>
      </dgm:spPr>
      <dgm:extLst>
        <a:ext uri="{E40237B7-FDA0-4F09-8148-C483321AD2D9}">
          <dgm14:cNvPr xmlns:dgm14="http://schemas.microsoft.com/office/drawing/2010/diagram" id="0" name="" descr="Handshake"/>
        </a:ext>
      </dgm:extLst>
    </dgm:pt>
    <dgm:pt modelId="{1CDB2A0E-991C-493D-9462-5B46C387CC96}" type="pres">
      <dgm:prSet presAssocID="{3AB73165-3B54-4FF2-A866-1E5371999389}" presName="spaceRect" presStyleCnt="0"/>
      <dgm:spPr/>
    </dgm:pt>
    <dgm:pt modelId="{39FF9EA9-EFDC-4DFE-8847-2B2B4602D431}" type="pres">
      <dgm:prSet presAssocID="{3AB73165-3B54-4FF2-A866-1E5371999389}" presName="parTx" presStyleLbl="revTx" presStyleIdx="0" presStyleCnt="4">
        <dgm:presLayoutVars>
          <dgm:chMax val="0"/>
          <dgm:chPref val="0"/>
        </dgm:presLayoutVars>
      </dgm:prSet>
      <dgm:spPr/>
    </dgm:pt>
    <dgm:pt modelId="{A0B12AF9-C7DF-43EF-AEB3-16450578D5E8}" type="pres">
      <dgm:prSet presAssocID="{3A44C9B7-3111-4916-899B-FA46084F1649}" presName="sibTrans" presStyleCnt="0"/>
      <dgm:spPr/>
    </dgm:pt>
    <dgm:pt modelId="{4C7D1D7A-E802-4AA9-BC2E-925CED3F5F05}" type="pres">
      <dgm:prSet presAssocID="{50AB3F7A-97EF-4029-ABCD-17F6C27EFA03}" presName="compNode" presStyleCnt="0"/>
      <dgm:spPr/>
    </dgm:pt>
    <dgm:pt modelId="{963A740E-78C5-4C38-B2C7-713E54C64566}" type="pres">
      <dgm:prSet presAssocID="{50AB3F7A-97EF-4029-ABCD-17F6C27EFA03}" presName="bgRect" presStyleLbl="bgShp" presStyleIdx="1" presStyleCnt="4"/>
      <dgm:spPr>
        <a:ln>
          <a:solidFill>
            <a:schemeClr val="tx1"/>
          </a:solidFill>
        </a:ln>
      </dgm:spPr>
    </dgm:pt>
    <dgm:pt modelId="{A1A4CC9E-916B-4F2F-92AB-28E6BED9FC0F}" type="pres">
      <dgm:prSet presAssocID="{50AB3F7A-97EF-4029-ABCD-17F6C27EFA03}"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0105C507-94B0-4905-AA36-EA225518E8DA}" type="pres">
      <dgm:prSet presAssocID="{50AB3F7A-97EF-4029-ABCD-17F6C27EFA03}" presName="spaceRect" presStyleCnt="0"/>
      <dgm:spPr/>
    </dgm:pt>
    <dgm:pt modelId="{AC53CBEA-4E39-490B-9223-83A6866CC837}" type="pres">
      <dgm:prSet presAssocID="{50AB3F7A-97EF-4029-ABCD-17F6C27EFA03}" presName="parTx" presStyleLbl="revTx" presStyleIdx="1" presStyleCnt="4">
        <dgm:presLayoutVars>
          <dgm:chMax val="0"/>
          <dgm:chPref val="0"/>
        </dgm:presLayoutVars>
      </dgm:prSet>
      <dgm:spPr/>
    </dgm:pt>
    <dgm:pt modelId="{8BC1AF56-14C5-4F71-8B1A-705DD7433DC4}" type="pres">
      <dgm:prSet presAssocID="{A95CC7D9-ACF9-4B6C-BCA0-5177D073C154}" presName="sibTrans" presStyleCnt="0"/>
      <dgm:spPr/>
    </dgm:pt>
    <dgm:pt modelId="{EA9B8AB5-A290-4CD3-A6E1-027D942DAFC3}" type="pres">
      <dgm:prSet presAssocID="{3C3C6C04-DB62-4388-962A-58FA41BB3B30}" presName="compNode" presStyleCnt="0"/>
      <dgm:spPr/>
    </dgm:pt>
    <dgm:pt modelId="{09EF80F3-7E7D-4C73-AFE0-7778AF59EAE9}" type="pres">
      <dgm:prSet presAssocID="{3C3C6C04-DB62-4388-962A-58FA41BB3B30}" presName="bgRect" presStyleLbl="bgShp" presStyleIdx="2" presStyleCnt="4"/>
      <dgm:spPr>
        <a:ln>
          <a:solidFill>
            <a:schemeClr val="tx1"/>
          </a:solidFill>
        </a:ln>
      </dgm:spPr>
    </dgm:pt>
    <dgm:pt modelId="{8D1C2E14-96AF-4B5B-B460-55BE6F72AAF1}" type="pres">
      <dgm:prSet presAssocID="{3C3C6C04-DB62-4388-962A-58FA41BB3B3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673FD7A8-76A1-407C-A9FE-C9FFD8A68EB0}" type="pres">
      <dgm:prSet presAssocID="{3C3C6C04-DB62-4388-962A-58FA41BB3B30}" presName="spaceRect" presStyleCnt="0"/>
      <dgm:spPr/>
    </dgm:pt>
    <dgm:pt modelId="{B8EBD40B-9D8C-4834-A946-1A91D6242696}" type="pres">
      <dgm:prSet presAssocID="{3C3C6C04-DB62-4388-962A-58FA41BB3B30}" presName="parTx" presStyleLbl="revTx" presStyleIdx="2" presStyleCnt="4">
        <dgm:presLayoutVars>
          <dgm:chMax val="0"/>
          <dgm:chPref val="0"/>
        </dgm:presLayoutVars>
      </dgm:prSet>
      <dgm:spPr/>
    </dgm:pt>
    <dgm:pt modelId="{8BF5E3A2-CC48-4BDB-B367-3A75834D3417}" type="pres">
      <dgm:prSet presAssocID="{2737E5A8-B31B-4624-BC89-B0997D43EC8C}" presName="sibTrans" presStyleCnt="0"/>
      <dgm:spPr/>
    </dgm:pt>
    <dgm:pt modelId="{D8A5691C-623B-4C95-B3E2-6581FE9058AD}" type="pres">
      <dgm:prSet presAssocID="{021D54A9-F0CB-4E1C-81CD-0148D780D452}" presName="compNode" presStyleCnt="0"/>
      <dgm:spPr/>
    </dgm:pt>
    <dgm:pt modelId="{50A4B925-DC98-4EF1-B357-62D379866CDD}" type="pres">
      <dgm:prSet presAssocID="{021D54A9-F0CB-4E1C-81CD-0148D780D452}" presName="bgRect" presStyleLbl="bgShp" presStyleIdx="3" presStyleCnt="4"/>
      <dgm:spPr>
        <a:ln>
          <a:solidFill>
            <a:schemeClr val="tx1"/>
          </a:solidFill>
        </a:ln>
      </dgm:spPr>
    </dgm:pt>
    <dgm:pt modelId="{F0E45968-D708-48A6-96C2-F16932F64527}" type="pres">
      <dgm:prSet presAssocID="{021D54A9-F0CB-4E1C-81CD-0148D780D452}"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Target Audience"/>
        </a:ext>
      </dgm:extLst>
    </dgm:pt>
    <dgm:pt modelId="{CE735738-3C75-4FD2-9B2E-95C4C28D1F45}" type="pres">
      <dgm:prSet presAssocID="{021D54A9-F0CB-4E1C-81CD-0148D780D452}" presName="spaceRect" presStyleCnt="0"/>
      <dgm:spPr/>
    </dgm:pt>
    <dgm:pt modelId="{94A35DFC-52DC-46BF-894A-BEF1098C232D}" type="pres">
      <dgm:prSet presAssocID="{021D54A9-F0CB-4E1C-81CD-0148D780D452}" presName="parTx" presStyleLbl="revTx" presStyleIdx="3" presStyleCnt="4">
        <dgm:presLayoutVars>
          <dgm:chMax val="0"/>
          <dgm:chPref val="0"/>
        </dgm:presLayoutVars>
      </dgm:prSet>
      <dgm:spPr/>
    </dgm:pt>
  </dgm:ptLst>
  <dgm:cxnLst>
    <dgm:cxn modelId="{14ACA63B-B05C-4013-9A90-8CCB371AB83B}" type="presOf" srcId="{3C3C6C04-DB62-4388-962A-58FA41BB3B30}" destId="{B8EBD40B-9D8C-4834-A946-1A91D6242696}" srcOrd="0" destOrd="0" presId="urn:microsoft.com/office/officeart/2018/2/layout/IconVerticalSolidList"/>
    <dgm:cxn modelId="{68A7AD65-D0EC-4935-8648-64B84A8471A1}" srcId="{AFAD6120-D845-4CB7-B9D4-E542CFC55B7F}" destId="{021D54A9-F0CB-4E1C-81CD-0148D780D452}" srcOrd="3" destOrd="0" parTransId="{B361FE35-FAB9-4887-9850-7A56D78F2AF1}" sibTransId="{527B2D83-47CB-4E0F-8955-9A49AAAB4CDE}"/>
    <dgm:cxn modelId="{61A19350-59A2-478A-ACDE-B5FC1E4AEADA}" srcId="{AFAD6120-D845-4CB7-B9D4-E542CFC55B7F}" destId="{3AB73165-3B54-4FF2-A866-1E5371999389}" srcOrd="0" destOrd="0" parTransId="{2EB86AF2-D8F3-4AC9-89F1-B6018967A078}" sibTransId="{3A44C9B7-3111-4916-899B-FA46084F1649}"/>
    <dgm:cxn modelId="{79F5FE51-310E-48CE-A570-EDDE7C3B637D}" srcId="{AFAD6120-D845-4CB7-B9D4-E542CFC55B7F}" destId="{50AB3F7A-97EF-4029-ABCD-17F6C27EFA03}" srcOrd="1" destOrd="0" parTransId="{A5A9D891-6782-4E15-AFFF-6E63919B5CAF}" sibTransId="{A95CC7D9-ACF9-4B6C-BCA0-5177D073C154}"/>
    <dgm:cxn modelId="{73807C7F-2F82-45FD-8A13-1BA754204A43}" type="presOf" srcId="{3AB73165-3B54-4FF2-A866-1E5371999389}" destId="{39FF9EA9-EFDC-4DFE-8847-2B2B4602D431}" srcOrd="0" destOrd="0" presId="urn:microsoft.com/office/officeart/2018/2/layout/IconVerticalSolidList"/>
    <dgm:cxn modelId="{54327B8D-9EA1-4F0C-BDE6-51119B22919E}" type="presOf" srcId="{AFAD6120-D845-4CB7-B9D4-E542CFC55B7F}" destId="{835390A3-5068-4227-BB31-E7E466D2B15E}" srcOrd="0" destOrd="0" presId="urn:microsoft.com/office/officeart/2018/2/layout/IconVerticalSolidList"/>
    <dgm:cxn modelId="{7EE1A2A1-93FD-4E09-ADA7-F617DE93D840}" srcId="{AFAD6120-D845-4CB7-B9D4-E542CFC55B7F}" destId="{3C3C6C04-DB62-4388-962A-58FA41BB3B30}" srcOrd="2" destOrd="0" parTransId="{89F874BE-85F0-480F-804B-BDB57D394AD7}" sibTransId="{2737E5A8-B31B-4624-BC89-B0997D43EC8C}"/>
    <dgm:cxn modelId="{FCEF37C1-FB89-4348-900F-96B4AAD65939}" type="presOf" srcId="{021D54A9-F0CB-4E1C-81CD-0148D780D452}" destId="{94A35DFC-52DC-46BF-894A-BEF1098C232D}" srcOrd="0" destOrd="0" presId="urn:microsoft.com/office/officeart/2018/2/layout/IconVerticalSolidList"/>
    <dgm:cxn modelId="{668BD5DD-8D52-4C66-8C47-E534C75C463A}" type="presOf" srcId="{50AB3F7A-97EF-4029-ABCD-17F6C27EFA03}" destId="{AC53CBEA-4E39-490B-9223-83A6866CC837}" srcOrd="0" destOrd="0" presId="urn:microsoft.com/office/officeart/2018/2/layout/IconVerticalSolidList"/>
    <dgm:cxn modelId="{3EE513EB-FCC6-4CDC-BB45-9C27A4BC856C}" type="presParOf" srcId="{835390A3-5068-4227-BB31-E7E466D2B15E}" destId="{7600BBBA-3E03-46A7-AA24-0644148D53DF}" srcOrd="0" destOrd="0" presId="urn:microsoft.com/office/officeart/2018/2/layout/IconVerticalSolidList"/>
    <dgm:cxn modelId="{EE266DB4-FF59-4D5B-9A1A-F0C29DAAF2A0}" type="presParOf" srcId="{7600BBBA-3E03-46A7-AA24-0644148D53DF}" destId="{5B34F6D7-359F-4078-8C51-5299A419329A}" srcOrd="0" destOrd="0" presId="urn:microsoft.com/office/officeart/2018/2/layout/IconVerticalSolidList"/>
    <dgm:cxn modelId="{943008E8-8B79-41D7-9EDF-D59CC9E47C3A}" type="presParOf" srcId="{7600BBBA-3E03-46A7-AA24-0644148D53DF}" destId="{C23BE2B5-DF0F-48EC-B0A5-7A09DF42BF3E}" srcOrd="1" destOrd="0" presId="urn:microsoft.com/office/officeart/2018/2/layout/IconVerticalSolidList"/>
    <dgm:cxn modelId="{6F562A6A-D835-4679-8EE9-9FBF729718CF}" type="presParOf" srcId="{7600BBBA-3E03-46A7-AA24-0644148D53DF}" destId="{1CDB2A0E-991C-493D-9462-5B46C387CC96}" srcOrd="2" destOrd="0" presId="urn:microsoft.com/office/officeart/2018/2/layout/IconVerticalSolidList"/>
    <dgm:cxn modelId="{6B48634D-6571-4C37-B1C7-E6CDB7CA12BF}" type="presParOf" srcId="{7600BBBA-3E03-46A7-AA24-0644148D53DF}" destId="{39FF9EA9-EFDC-4DFE-8847-2B2B4602D431}" srcOrd="3" destOrd="0" presId="urn:microsoft.com/office/officeart/2018/2/layout/IconVerticalSolidList"/>
    <dgm:cxn modelId="{31BDDAA8-BCB3-4BD1-93D9-9BD8E254E939}" type="presParOf" srcId="{835390A3-5068-4227-BB31-E7E466D2B15E}" destId="{A0B12AF9-C7DF-43EF-AEB3-16450578D5E8}" srcOrd="1" destOrd="0" presId="urn:microsoft.com/office/officeart/2018/2/layout/IconVerticalSolidList"/>
    <dgm:cxn modelId="{5FFA9565-CA25-41CE-8EEB-C6865B8B4C11}" type="presParOf" srcId="{835390A3-5068-4227-BB31-E7E466D2B15E}" destId="{4C7D1D7A-E802-4AA9-BC2E-925CED3F5F05}" srcOrd="2" destOrd="0" presId="urn:microsoft.com/office/officeart/2018/2/layout/IconVerticalSolidList"/>
    <dgm:cxn modelId="{3A01FFA5-6BB9-4E64-A010-16322EBB40BD}" type="presParOf" srcId="{4C7D1D7A-E802-4AA9-BC2E-925CED3F5F05}" destId="{963A740E-78C5-4C38-B2C7-713E54C64566}" srcOrd="0" destOrd="0" presId="urn:microsoft.com/office/officeart/2018/2/layout/IconVerticalSolidList"/>
    <dgm:cxn modelId="{E2026513-D1FE-4B86-AEB9-BBBDE83DFA98}" type="presParOf" srcId="{4C7D1D7A-E802-4AA9-BC2E-925CED3F5F05}" destId="{A1A4CC9E-916B-4F2F-92AB-28E6BED9FC0F}" srcOrd="1" destOrd="0" presId="urn:microsoft.com/office/officeart/2018/2/layout/IconVerticalSolidList"/>
    <dgm:cxn modelId="{1AC70121-0BAE-43BF-95EF-665E91FA6B7C}" type="presParOf" srcId="{4C7D1D7A-E802-4AA9-BC2E-925CED3F5F05}" destId="{0105C507-94B0-4905-AA36-EA225518E8DA}" srcOrd="2" destOrd="0" presId="urn:microsoft.com/office/officeart/2018/2/layout/IconVerticalSolidList"/>
    <dgm:cxn modelId="{97A08507-1975-4173-BB52-FDDD9B1C5C0E}" type="presParOf" srcId="{4C7D1D7A-E802-4AA9-BC2E-925CED3F5F05}" destId="{AC53CBEA-4E39-490B-9223-83A6866CC837}" srcOrd="3" destOrd="0" presId="urn:microsoft.com/office/officeart/2018/2/layout/IconVerticalSolidList"/>
    <dgm:cxn modelId="{BCE662D1-3702-4A82-94B0-D2631BB926A2}" type="presParOf" srcId="{835390A3-5068-4227-BB31-E7E466D2B15E}" destId="{8BC1AF56-14C5-4F71-8B1A-705DD7433DC4}" srcOrd="3" destOrd="0" presId="urn:microsoft.com/office/officeart/2018/2/layout/IconVerticalSolidList"/>
    <dgm:cxn modelId="{63B3BEFB-1794-4797-8FD9-515014579333}" type="presParOf" srcId="{835390A3-5068-4227-BB31-E7E466D2B15E}" destId="{EA9B8AB5-A290-4CD3-A6E1-027D942DAFC3}" srcOrd="4" destOrd="0" presId="urn:microsoft.com/office/officeart/2018/2/layout/IconVerticalSolidList"/>
    <dgm:cxn modelId="{71BD3D76-7430-42EC-BE5F-29936D0D3AA1}" type="presParOf" srcId="{EA9B8AB5-A290-4CD3-A6E1-027D942DAFC3}" destId="{09EF80F3-7E7D-4C73-AFE0-7778AF59EAE9}" srcOrd="0" destOrd="0" presId="urn:microsoft.com/office/officeart/2018/2/layout/IconVerticalSolidList"/>
    <dgm:cxn modelId="{353FFEBF-A8FF-41E4-A4ED-C3FBE8D348B9}" type="presParOf" srcId="{EA9B8AB5-A290-4CD3-A6E1-027D942DAFC3}" destId="{8D1C2E14-96AF-4B5B-B460-55BE6F72AAF1}" srcOrd="1" destOrd="0" presId="urn:microsoft.com/office/officeart/2018/2/layout/IconVerticalSolidList"/>
    <dgm:cxn modelId="{5315F67F-B830-44C4-ACEB-423E8DD6DBA5}" type="presParOf" srcId="{EA9B8AB5-A290-4CD3-A6E1-027D942DAFC3}" destId="{673FD7A8-76A1-407C-A9FE-C9FFD8A68EB0}" srcOrd="2" destOrd="0" presId="urn:microsoft.com/office/officeart/2018/2/layout/IconVerticalSolidList"/>
    <dgm:cxn modelId="{AEB81132-4B86-41BB-AE80-09671E9129E2}" type="presParOf" srcId="{EA9B8AB5-A290-4CD3-A6E1-027D942DAFC3}" destId="{B8EBD40B-9D8C-4834-A946-1A91D6242696}" srcOrd="3" destOrd="0" presId="urn:microsoft.com/office/officeart/2018/2/layout/IconVerticalSolidList"/>
    <dgm:cxn modelId="{65A373B8-02B1-4F71-8657-129708ADF250}" type="presParOf" srcId="{835390A3-5068-4227-BB31-E7E466D2B15E}" destId="{8BF5E3A2-CC48-4BDB-B367-3A75834D3417}" srcOrd="5" destOrd="0" presId="urn:microsoft.com/office/officeart/2018/2/layout/IconVerticalSolidList"/>
    <dgm:cxn modelId="{EE97F749-75C8-4245-87AA-FDDB9BCF9D0D}" type="presParOf" srcId="{835390A3-5068-4227-BB31-E7E466D2B15E}" destId="{D8A5691C-623B-4C95-B3E2-6581FE9058AD}" srcOrd="6" destOrd="0" presId="urn:microsoft.com/office/officeart/2018/2/layout/IconVerticalSolidList"/>
    <dgm:cxn modelId="{2407EDA1-4261-49B9-802E-190A395E5DB7}" type="presParOf" srcId="{D8A5691C-623B-4C95-B3E2-6581FE9058AD}" destId="{50A4B925-DC98-4EF1-B357-62D379866CDD}" srcOrd="0" destOrd="0" presId="urn:microsoft.com/office/officeart/2018/2/layout/IconVerticalSolidList"/>
    <dgm:cxn modelId="{2162748D-4ADE-4DC5-80AD-04665CDA058C}" type="presParOf" srcId="{D8A5691C-623B-4C95-B3E2-6581FE9058AD}" destId="{F0E45968-D708-48A6-96C2-F16932F64527}" srcOrd="1" destOrd="0" presId="urn:microsoft.com/office/officeart/2018/2/layout/IconVerticalSolidList"/>
    <dgm:cxn modelId="{2AB4C4AD-2691-4B6D-82AD-F66628BF73CD}" type="presParOf" srcId="{D8A5691C-623B-4C95-B3E2-6581FE9058AD}" destId="{CE735738-3C75-4FD2-9B2E-95C4C28D1F45}" srcOrd="2" destOrd="0" presId="urn:microsoft.com/office/officeart/2018/2/layout/IconVerticalSolidList"/>
    <dgm:cxn modelId="{D3776641-2B00-4448-85EC-A41EE185B59B}" type="presParOf" srcId="{D8A5691C-623B-4C95-B3E2-6581FE9058AD}" destId="{94A35DFC-52DC-46BF-894A-BEF1098C232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FE9FEF-D47E-4FB0-AE87-EF86AE763E51}"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999F7D58-DE0F-4150-950A-C00894A299D0}">
      <dgm:prSet/>
      <dgm:spPr/>
      <dgm:t>
        <a:bodyPr/>
        <a:lstStyle/>
        <a:p>
          <a:r>
            <a:rPr lang="en-US"/>
            <a:t>Ask</a:t>
          </a:r>
        </a:p>
      </dgm:t>
    </dgm:pt>
    <dgm:pt modelId="{A5011B42-CC9F-4DBD-A45B-03EB548245A9}" type="parTrans" cxnId="{91C57723-0E3B-47D4-A2F3-1EC68B1F6A3C}">
      <dgm:prSet/>
      <dgm:spPr/>
      <dgm:t>
        <a:bodyPr/>
        <a:lstStyle/>
        <a:p>
          <a:endParaRPr lang="en-US"/>
        </a:p>
      </dgm:t>
    </dgm:pt>
    <dgm:pt modelId="{2C1CB518-A73E-4BBB-BEDE-F2ED347D472D}" type="sibTrans" cxnId="{91C57723-0E3B-47D4-A2F3-1EC68B1F6A3C}">
      <dgm:prSet/>
      <dgm:spPr/>
      <dgm:t>
        <a:bodyPr/>
        <a:lstStyle/>
        <a:p>
          <a:endParaRPr lang="en-US"/>
        </a:p>
      </dgm:t>
    </dgm:pt>
    <dgm:pt modelId="{9EEB4D87-664F-4CBC-ABA2-8F668FA8BD92}">
      <dgm:prSet/>
      <dgm:spPr/>
      <dgm:t>
        <a:bodyPr/>
        <a:lstStyle/>
        <a:p>
          <a:r>
            <a:rPr lang="en-US"/>
            <a:t>Ask open-ended questions </a:t>
          </a:r>
        </a:p>
      </dgm:t>
    </dgm:pt>
    <dgm:pt modelId="{CA6728EA-C792-4816-9772-4A049367302B}" type="parTrans" cxnId="{84A6A55E-313B-4160-B0B9-F980EF675959}">
      <dgm:prSet/>
      <dgm:spPr/>
      <dgm:t>
        <a:bodyPr/>
        <a:lstStyle/>
        <a:p>
          <a:endParaRPr lang="en-US"/>
        </a:p>
      </dgm:t>
    </dgm:pt>
    <dgm:pt modelId="{1556C269-677E-4AD6-84AE-6A215ED7D67A}" type="sibTrans" cxnId="{84A6A55E-313B-4160-B0B9-F980EF675959}">
      <dgm:prSet/>
      <dgm:spPr/>
      <dgm:t>
        <a:bodyPr/>
        <a:lstStyle/>
        <a:p>
          <a:endParaRPr lang="en-US"/>
        </a:p>
      </dgm:t>
    </dgm:pt>
    <dgm:pt modelId="{0C71D6FD-D9A0-4B9E-9811-3A3B256253F7}">
      <dgm:prSet/>
      <dgm:spPr/>
      <dgm:t>
        <a:bodyPr/>
        <a:lstStyle/>
        <a:p>
          <a:r>
            <a:rPr lang="en-US"/>
            <a:t>Practice</a:t>
          </a:r>
        </a:p>
      </dgm:t>
    </dgm:pt>
    <dgm:pt modelId="{F1DEF003-AD06-4DD0-B1A1-EA02146791FC}" type="parTrans" cxnId="{249445EB-929B-4A72-A88F-CAE7ECB5DF19}">
      <dgm:prSet/>
      <dgm:spPr/>
      <dgm:t>
        <a:bodyPr/>
        <a:lstStyle/>
        <a:p>
          <a:endParaRPr lang="en-US"/>
        </a:p>
      </dgm:t>
    </dgm:pt>
    <dgm:pt modelId="{953CAF05-5993-498E-B587-A65CC4B8CFC5}" type="sibTrans" cxnId="{249445EB-929B-4A72-A88F-CAE7ECB5DF19}">
      <dgm:prSet/>
      <dgm:spPr/>
      <dgm:t>
        <a:bodyPr/>
        <a:lstStyle/>
        <a:p>
          <a:endParaRPr lang="en-US"/>
        </a:p>
      </dgm:t>
    </dgm:pt>
    <dgm:pt modelId="{4AA7A8B7-2DC0-4ED3-A0E9-74B6248D743D}">
      <dgm:prSet/>
      <dgm:spPr/>
      <dgm:t>
        <a:bodyPr/>
        <a:lstStyle/>
        <a:p>
          <a:r>
            <a:rPr lang="en-US"/>
            <a:t>Practice reflective listening </a:t>
          </a:r>
        </a:p>
      </dgm:t>
    </dgm:pt>
    <dgm:pt modelId="{40F58F1D-05C4-411A-934C-BD330BDAAA4B}" type="parTrans" cxnId="{53FD7244-06C9-4073-B1C7-341F5469AB8E}">
      <dgm:prSet/>
      <dgm:spPr/>
      <dgm:t>
        <a:bodyPr/>
        <a:lstStyle/>
        <a:p>
          <a:endParaRPr lang="en-US"/>
        </a:p>
      </dgm:t>
    </dgm:pt>
    <dgm:pt modelId="{6AC474F5-7939-4245-AF9B-76112E7EF89A}" type="sibTrans" cxnId="{53FD7244-06C9-4073-B1C7-341F5469AB8E}">
      <dgm:prSet/>
      <dgm:spPr/>
      <dgm:t>
        <a:bodyPr/>
        <a:lstStyle/>
        <a:p>
          <a:endParaRPr lang="en-US"/>
        </a:p>
      </dgm:t>
    </dgm:pt>
    <dgm:pt modelId="{91BECCD2-A1E7-44D0-856B-F3965DE80362}">
      <dgm:prSet/>
      <dgm:spPr/>
      <dgm:t>
        <a:bodyPr/>
        <a:lstStyle/>
        <a:p>
          <a:r>
            <a:rPr lang="en-US"/>
            <a:t>Encourage</a:t>
          </a:r>
        </a:p>
      </dgm:t>
    </dgm:pt>
    <dgm:pt modelId="{A77395B8-4731-4009-A2B6-A4645B039580}" type="parTrans" cxnId="{3EF6869E-0C53-4211-B520-6F77D1BD8258}">
      <dgm:prSet/>
      <dgm:spPr/>
      <dgm:t>
        <a:bodyPr/>
        <a:lstStyle/>
        <a:p>
          <a:endParaRPr lang="en-US"/>
        </a:p>
      </dgm:t>
    </dgm:pt>
    <dgm:pt modelId="{8BE48905-EEF8-4B74-9EDC-EE1B5C328608}" type="sibTrans" cxnId="{3EF6869E-0C53-4211-B520-6F77D1BD8258}">
      <dgm:prSet/>
      <dgm:spPr/>
      <dgm:t>
        <a:bodyPr/>
        <a:lstStyle/>
        <a:p>
          <a:endParaRPr lang="en-US"/>
        </a:p>
      </dgm:t>
    </dgm:pt>
    <dgm:pt modelId="{0A0D3F9A-0C7D-476B-AAA4-9C134F7D8AEF}">
      <dgm:prSet/>
      <dgm:spPr/>
      <dgm:t>
        <a:bodyPr/>
        <a:lstStyle/>
        <a:p>
          <a:r>
            <a:rPr lang="en-US"/>
            <a:t>Encourage Change Talk</a:t>
          </a:r>
        </a:p>
      </dgm:t>
    </dgm:pt>
    <dgm:pt modelId="{04518887-74A9-4062-9B92-D097EDFC34A7}" type="parTrans" cxnId="{20385AC3-C588-4DE2-94B2-9BC9C6215811}">
      <dgm:prSet/>
      <dgm:spPr/>
      <dgm:t>
        <a:bodyPr/>
        <a:lstStyle/>
        <a:p>
          <a:endParaRPr lang="en-US"/>
        </a:p>
      </dgm:t>
    </dgm:pt>
    <dgm:pt modelId="{DDA4F073-73B3-4395-BABD-6572F8E1F4DA}" type="sibTrans" cxnId="{20385AC3-C588-4DE2-94B2-9BC9C6215811}">
      <dgm:prSet/>
      <dgm:spPr/>
      <dgm:t>
        <a:bodyPr/>
        <a:lstStyle/>
        <a:p>
          <a:endParaRPr lang="en-US"/>
        </a:p>
      </dgm:t>
    </dgm:pt>
    <dgm:pt modelId="{F98D66BC-9599-4A94-A4DE-F154E37EDD5B}">
      <dgm:prSet/>
      <dgm:spPr/>
      <dgm:t>
        <a:bodyPr/>
        <a:lstStyle/>
        <a:p>
          <a:r>
            <a:rPr lang="en-US"/>
            <a:t>Affirm</a:t>
          </a:r>
        </a:p>
      </dgm:t>
    </dgm:pt>
    <dgm:pt modelId="{4E1A9933-B3EC-461E-B99C-487686D5CCD4}" type="parTrans" cxnId="{B0AB2C49-A6C3-4907-8F60-3EEB5FCCF298}">
      <dgm:prSet/>
      <dgm:spPr/>
      <dgm:t>
        <a:bodyPr/>
        <a:lstStyle/>
        <a:p>
          <a:endParaRPr lang="en-US"/>
        </a:p>
      </dgm:t>
    </dgm:pt>
    <dgm:pt modelId="{E96A14C2-2E8E-4BC1-B425-73E26EFA4609}" type="sibTrans" cxnId="{B0AB2C49-A6C3-4907-8F60-3EEB5FCCF298}">
      <dgm:prSet/>
      <dgm:spPr/>
      <dgm:t>
        <a:bodyPr/>
        <a:lstStyle/>
        <a:p>
          <a:endParaRPr lang="en-US"/>
        </a:p>
      </dgm:t>
    </dgm:pt>
    <dgm:pt modelId="{D13C6E34-9EB0-430E-BE67-B58E5812DC4A}">
      <dgm:prSet/>
      <dgm:spPr/>
      <dgm:t>
        <a:bodyPr/>
        <a:lstStyle/>
        <a:p>
          <a:r>
            <a:rPr lang="en-US"/>
            <a:t>Affirm (positive characteristics that support change) </a:t>
          </a:r>
        </a:p>
      </dgm:t>
    </dgm:pt>
    <dgm:pt modelId="{37973AE2-C1A9-4159-8FEF-FD8E94F59B63}" type="parTrans" cxnId="{1EA43463-8D33-4CDA-B815-279D2D2E3C7B}">
      <dgm:prSet/>
      <dgm:spPr/>
      <dgm:t>
        <a:bodyPr/>
        <a:lstStyle/>
        <a:p>
          <a:endParaRPr lang="en-US"/>
        </a:p>
      </dgm:t>
    </dgm:pt>
    <dgm:pt modelId="{ECD135BB-6803-4781-86F7-0E6821123A39}" type="sibTrans" cxnId="{1EA43463-8D33-4CDA-B815-279D2D2E3C7B}">
      <dgm:prSet/>
      <dgm:spPr/>
      <dgm:t>
        <a:bodyPr/>
        <a:lstStyle/>
        <a:p>
          <a:endParaRPr lang="en-US"/>
        </a:p>
      </dgm:t>
    </dgm:pt>
    <dgm:pt modelId="{9D09EEF5-C1F5-4ED3-9F39-65125BC6779A}">
      <dgm:prSet/>
      <dgm:spPr/>
      <dgm:t>
        <a:bodyPr/>
        <a:lstStyle/>
        <a:p>
          <a:r>
            <a:rPr lang="en-US"/>
            <a:t>Summarize</a:t>
          </a:r>
        </a:p>
      </dgm:t>
    </dgm:pt>
    <dgm:pt modelId="{6F2DE40B-7063-4D9B-9C44-60F2DD1750FB}" type="parTrans" cxnId="{07980AEE-5DF1-4FB6-8D5D-E098F3F9D343}">
      <dgm:prSet/>
      <dgm:spPr/>
      <dgm:t>
        <a:bodyPr/>
        <a:lstStyle/>
        <a:p>
          <a:endParaRPr lang="en-US"/>
        </a:p>
      </dgm:t>
    </dgm:pt>
    <dgm:pt modelId="{930723AC-74A4-4FA9-A0B0-758DC2E7035E}" type="sibTrans" cxnId="{07980AEE-5DF1-4FB6-8D5D-E098F3F9D343}">
      <dgm:prSet/>
      <dgm:spPr/>
      <dgm:t>
        <a:bodyPr/>
        <a:lstStyle/>
        <a:p>
          <a:endParaRPr lang="en-US"/>
        </a:p>
      </dgm:t>
    </dgm:pt>
    <dgm:pt modelId="{A41CEFE4-6221-4E9D-B358-CE188637AEC2}">
      <dgm:prSet/>
      <dgm:spPr/>
      <dgm:t>
        <a:bodyPr/>
        <a:lstStyle/>
        <a:p>
          <a:r>
            <a:rPr lang="en-US"/>
            <a:t>Summarize statements </a:t>
          </a:r>
        </a:p>
      </dgm:t>
    </dgm:pt>
    <dgm:pt modelId="{3F040736-A32C-4712-A8CF-37E5D4DAC6E9}" type="parTrans" cxnId="{576B65F1-EB36-4D34-B03B-F7D8366A0C55}">
      <dgm:prSet/>
      <dgm:spPr/>
      <dgm:t>
        <a:bodyPr/>
        <a:lstStyle/>
        <a:p>
          <a:endParaRPr lang="en-US"/>
        </a:p>
      </dgm:t>
    </dgm:pt>
    <dgm:pt modelId="{6D3CB69B-E8C0-4BBC-8BBF-90D167FE55F7}" type="sibTrans" cxnId="{576B65F1-EB36-4D34-B03B-F7D8366A0C55}">
      <dgm:prSet/>
      <dgm:spPr/>
      <dgm:t>
        <a:bodyPr/>
        <a:lstStyle/>
        <a:p>
          <a:endParaRPr lang="en-US"/>
        </a:p>
      </dgm:t>
    </dgm:pt>
    <dgm:pt modelId="{214A60CB-17FA-42F7-A168-C1CE1272C47C}" type="pres">
      <dgm:prSet presAssocID="{FEFE9FEF-D47E-4FB0-AE87-EF86AE763E51}" presName="Name0" presStyleCnt="0">
        <dgm:presLayoutVars>
          <dgm:dir/>
          <dgm:animLvl val="lvl"/>
          <dgm:resizeHandles val="exact"/>
        </dgm:presLayoutVars>
      </dgm:prSet>
      <dgm:spPr/>
    </dgm:pt>
    <dgm:pt modelId="{A5FBE4CE-C56E-45FD-A01F-C0166ADA8AB7}" type="pres">
      <dgm:prSet presAssocID="{999F7D58-DE0F-4150-950A-C00894A299D0}" presName="linNode" presStyleCnt="0"/>
      <dgm:spPr/>
    </dgm:pt>
    <dgm:pt modelId="{B18F5FD3-BCC0-4D68-8465-DA8A4BFCBD4F}" type="pres">
      <dgm:prSet presAssocID="{999F7D58-DE0F-4150-950A-C00894A299D0}" presName="parentText" presStyleLbl="alignNode1" presStyleIdx="0" presStyleCnt="5">
        <dgm:presLayoutVars>
          <dgm:chMax val="1"/>
          <dgm:bulletEnabled/>
        </dgm:presLayoutVars>
      </dgm:prSet>
      <dgm:spPr/>
    </dgm:pt>
    <dgm:pt modelId="{40247CA6-8461-4EDE-97D9-1CB16CC954B3}" type="pres">
      <dgm:prSet presAssocID="{999F7D58-DE0F-4150-950A-C00894A299D0}" presName="descendantText" presStyleLbl="alignAccFollowNode1" presStyleIdx="0" presStyleCnt="5">
        <dgm:presLayoutVars>
          <dgm:bulletEnabled/>
        </dgm:presLayoutVars>
      </dgm:prSet>
      <dgm:spPr/>
    </dgm:pt>
    <dgm:pt modelId="{59F6C56D-B0D8-4253-9D9A-BC2A00BECC8A}" type="pres">
      <dgm:prSet presAssocID="{2C1CB518-A73E-4BBB-BEDE-F2ED347D472D}" presName="sp" presStyleCnt="0"/>
      <dgm:spPr/>
    </dgm:pt>
    <dgm:pt modelId="{788AB4AE-6A7E-4571-AE8D-8995ED8BB1EB}" type="pres">
      <dgm:prSet presAssocID="{0C71D6FD-D9A0-4B9E-9811-3A3B256253F7}" presName="linNode" presStyleCnt="0"/>
      <dgm:spPr/>
    </dgm:pt>
    <dgm:pt modelId="{4491B41B-8D9A-4CAD-A15E-1BC6027192AE}" type="pres">
      <dgm:prSet presAssocID="{0C71D6FD-D9A0-4B9E-9811-3A3B256253F7}" presName="parentText" presStyleLbl="alignNode1" presStyleIdx="1" presStyleCnt="5">
        <dgm:presLayoutVars>
          <dgm:chMax val="1"/>
          <dgm:bulletEnabled/>
        </dgm:presLayoutVars>
      </dgm:prSet>
      <dgm:spPr/>
    </dgm:pt>
    <dgm:pt modelId="{2DEB7639-0A12-455F-A729-BDEEB43FC505}" type="pres">
      <dgm:prSet presAssocID="{0C71D6FD-D9A0-4B9E-9811-3A3B256253F7}" presName="descendantText" presStyleLbl="alignAccFollowNode1" presStyleIdx="1" presStyleCnt="5">
        <dgm:presLayoutVars>
          <dgm:bulletEnabled/>
        </dgm:presLayoutVars>
      </dgm:prSet>
      <dgm:spPr/>
    </dgm:pt>
    <dgm:pt modelId="{CB064057-347E-4C61-80D7-321BAD08635A}" type="pres">
      <dgm:prSet presAssocID="{953CAF05-5993-498E-B587-A65CC4B8CFC5}" presName="sp" presStyleCnt="0"/>
      <dgm:spPr/>
    </dgm:pt>
    <dgm:pt modelId="{CCE101C8-6937-4D68-A6A5-90A0EC6F4985}" type="pres">
      <dgm:prSet presAssocID="{91BECCD2-A1E7-44D0-856B-F3965DE80362}" presName="linNode" presStyleCnt="0"/>
      <dgm:spPr/>
    </dgm:pt>
    <dgm:pt modelId="{AEC09F38-AA06-4520-94A6-6F4A9800F8F2}" type="pres">
      <dgm:prSet presAssocID="{91BECCD2-A1E7-44D0-856B-F3965DE80362}" presName="parentText" presStyleLbl="alignNode1" presStyleIdx="2" presStyleCnt="5">
        <dgm:presLayoutVars>
          <dgm:chMax val="1"/>
          <dgm:bulletEnabled/>
        </dgm:presLayoutVars>
      </dgm:prSet>
      <dgm:spPr/>
    </dgm:pt>
    <dgm:pt modelId="{F889F9B2-EF19-47BF-99E5-5652107DA094}" type="pres">
      <dgm:prSet presAssocID="{91BECCD2-A1E7-44D0-856B-F3965DE80362}" presName="descendantText" presStyleLbl="alignAccFollowNode1" presStyleIdx="2" presStyleCnt="5">
        <dgm:presLayoutVars>
          <dgm:bulletEnabled/>
        </dgm:presLayoutVars>
      </dgm:prSet>
      <dgm:spPr/>
    </dgm:pt>
    <dgm:pt modelId="{D3E6CF6F-E87E-4B6E-B0F5-C68F0247FF0A}" type="pres">
      <dgm:prSet presAssocID="{8BE48905-EEF8-4B74-9EDC-EE1B5C328608}" presName="sp" presStyleCnt="0"/>
      <dgm:spPr/>
    </dgm:pt>
    <dgm:pt modelId="{1277ABDB-92E7-483C-B36E-4CEFC6BF4C11}" type="pres">
      <dgm:prSet presAssocID="{F98D66BC-9599-4A94-A4DE-F154E37EDD5B}" presName="linNode" presStyleCnt="0"/>
      <dgm:spPr/>
    </dgm:pt>
    <dgm:pt modelId="{9C14D1E9-DE0B-4663-873D-0EABAFD8BD42}" type="pres">
      <dgm:prSet presAssocID="{F98D66BC-9599-4A94-A4DE-F154E37EDD5B}" presName="parentText" presStyleLbl="alignNode1" presStyleIdx="3" presStyleCnt="5">
        <dgm:presLayoutVars>
          <dgm:chMax val="1"/>
          <dgm:bulletEnabled/>
        </dgm:presLayoutVars>
      </dgm:prSet>
      <dgm:spPr/>
    </dgm:pt>
    <dgm:pt modelId="{314E97D2-4ADD-49FC-AD09-43DD5D1A7832}" type="pres">
      <dgm:prSet presAssocID="{F98D66BC-9599-4A94-A4DE-F154E37EDD5B}" presName="descendantText" presStyleLbl="alignAccFollowNode1" presStyleIdx="3" presStyleCnt="5">
        <dgm:presLayoutVars>
          <dgm:bulletEnabled/>
        </dgm:presLayoutVars>
      </dgm:prSet>
      <dgm:spPr/>
    </dgm:pt>
    <dgm:pt modelId="{AEDEE224-1FA2-4BB1-9264-B48C4A431F54}" type="pres">
      <dgm:prSet presAssocID="{E96A14C2-2E8E-4BC1-B425-73E26EFA4609}" presName="sp" presStyleCnt="0"/>
      <dgm:spPr/>
    </dgm:pt>
    <dgm:pt modelId="{936BD877-E83D-4168-B5F6-DACEFA3BBE06}" type="pres">
      <dgm:prSet presAssocID="{9D09EEF5-C1F5-4ED3-9F39-65125BC6779A}" presName="linNode" presStyleCnt="0"/>
      <dgm:spPr/>
    </dgm:pt>
    <dgm:pt modelId="{E5A6DEE9-A79A-4BAB-A6F3-931C578AD902}" type="pres">
      <dgm:prSet presAssocID="{9D09EEF5-C1F5-4ED3-9F39-65125BC6779A}" presName="parentText" presStyleLbl="alignNode1" presStyleIdx="4" presStyleCnt="5">
        <dgm:presLayoutVars>
          <dgm:chMax val="1"/>
          <dgm:bulletEnabled/>
        </dgm:presLayoutVars>
      </dgm:prSet>
      <dgm:spPr/>
    </dgm:pt>
    <dgm:pt modelId="{EE0BD4D7-0332-4916-BF43-D1CB76957558}" type="pres">
      <dgm:prSet presAssocID="{9D09EEF5-C1F5-4ED3-9F39-65125BC6779A}" presName="descendantText" presStyleLbl="alignAccFollowNode1" presStyleIdx="4" presStyleCnt="5">
        <dgm:presLayoutVars>
          <dgm:bulletEnabled/>
        </dgm:presLayoutVars>
      </dgm:prSet>
      <dgm:spPr/>
    </dgm:pt>
  </dgm:ptLst>
  <dgm:cxnLst>
    <dgm:cxn modelId="{2584E805-AE72-460E-9696-17BE020A9DAB}" type="presOf" srcId="{9D09EEF5-C1F5-4ED3-9F39-65125BC6779A}" destId="{E5A6DEE9-A79A-4BAB-A6F3-931C578AD902}" srcOrd="0" destOrd="0" presId="urn:microsoft.com/office/officeart/2016/7/layout/VerticalSolidActionList"/>
    <dgm:cxn modelId="{99192D19-B448-4009-91F8-4CCBB365361B}" type="presOf" srcId="{F98D66BC-9599-4A94-A4DE-F154E37EDD5B}" destId="{9C14D1E9-DE0B-4663-873D-0EABAFD8BD42}" srcOrd="0" destOrd="0" presId="urn:microsoft.com/office/officeart/2016/7/layout/VerticalSolidActionList"/>
    <dgm:cxn modelId="{91C57723-0E3B-47D4-A2F3-1EC68B1F6A3C}" srcId="{FEFE9FEF-D47E-4FB0-AE87-EF86AE763E51}" destId="{999F7D58-DE0F-4150-950A-C00894A299D0}" srcOrd="0" destOrd="0" parTransId="{A5011B42-CC9F-4DBD-A45B-03EB548245A9}" sibTransId="{2C1CB518-A73E-4BBB-BEDE-F2ED347D472D}"/>
    <dgm:cxn modelId="{71EA9F28-B835-49AB-82CE-F99C1197413D}" type="presOf" srcId="{4AA7A8B7-2DC0-4ED3-A0E9-74B6248D743D}" destId="{2DEB7639-0A12-455F-A729-BDEEB43FC505}" srcOrd="0" destOrd="0" presId="urn:microsoft.com/office/officeart/2016/7/layout/VerticalSolidActionList"/>
    <dgm:cxn modelId="{0D57843D-3A70-43A0-9847-8A911C593DC6}" type="presOf" srcId="{A41CEFE4-6221-4E9D-B358-CE188637AEC2}" destId="{EE0BD4D7-0332-4916-BF43-D1CB76957558}" srcOrd="0" destOrd="0" presId="urn:microsoft.com/office/officeart/2016/7/layout/VerticalSolidActionList"/>
    <dgm:cxn modelId="{84A6A55E-313B-4160-B0B9-F980EF675959}" srcId="{999F7D58-DE0F-4150-950A-C00894A299D0}" destId="{9EEB4D87-664F-4CBC-ABA2-8F668FA8BD92}" srcOrd="0" destOrd="0" parTransId="{CA6728EA-C792-4816-9772-4A049367302B}" sibTransId="{1556C269-677E-4AD6-84AE-6A215ED7D67A}"/>
    <dgm:cxn modelId="{1EA43463-8D33-4CDA-B815-279D2D2E3C7B}" srcId="{F98D66BC-9599-4A94-A4DE-F154E37EDD5B}" destId="{D13C6E34-9EB0-430E-BE67-B58E5812DC4A}" srcOrd="0" destOrd="0" parTransId="{37973AE2-C1A9-4159-8FEF-FD8E94F59B63}" sibTransId="{ECD135BB-6803-4781-86F7-0E6821123A39}"/>
    <dgm:cxn modelId="{53FD7244-06C9-4073-B1C7-341F5469AB8E}" srcId="{0C71D6FD-D9A0-4B9E-9811-3A3B256253F7}" destId="{4AA7A8B7-2DC0-4ED3-A0E9-74B6248D743D}" srcOrd="0" destOrd="0" parTransId="{40F58F1D-05C4-411A-934C-BD330BDAAA4B}" sibTransId="{6AC474F5-7939-4245-AF9B-76112E7EF89A}"/>
    <dgm:cxn modelId="{B0AB2C49-A6C3-4907-8F60-3EEB5FCCF298}" srcId="{FEFE9FEF-D47E-4FB0-AE87-EF86AE763E51}" destId="{F98D66BC-9599-4A94-A4DE-F154E37EDD5B}" srcOrd="3" destOrd="0" parTransId="{4E1A9933-B3EC-461E-B99C-487686D5CCD4}" sibTransId="{E96A14C2-2E8E-4BC1-B425-73E26EFA4609}"/>
    <dgm:cxn modelId="{3685676A-D039-44A6-A9EE-D03FCD1E23DA}" type="presOf" srcId="{91BECCD2-A1E7-44D0-856B-F3965DE80362}" destId="{AEC09F38-AA06-4520-94A6-6F4A9800F8F2}" srcOrd="0" destOrd="0" presId="urn:microsoft.com/office/officeart/2016/7/layout/VerticalSolidActionList"/>
    <dgm:cxn modelId="{0F94184D-0436-4554-8C3E-BD865A8B8EF6}" type="presOf" srcId="{9EEB4D87-664F-4CBC-ABA2-8F668FA8BD92}" destId="{40247CA6-8461-4EDE-97D9-1CB16CC954B3}" srcOrd="0" destOrd="0" presId="urn:microsoft.com/office/officeart/2016/7/layout/VerticalSolidActionList"/>
    <dgm:cxn modelId="{F92E2170-00EE-439F-86B7-356E5E47549F}" type="presOf" srcId="{FEFE9FEF-D47E-4FB0-AE87-EF86AE763E51}" destId="{214A60CB-17FA-42F7-A168-C1CE1272C47C}" srcOrd="0" destOrd="0" presId="urn:microsoft.com/office/officeart/2016/7/layout/VerticalSolidActionList"/>
    <dgm:cxn modelId="{252BE357-C803-47FC-B3BA-1F8AABBE7549}" type="presOf" srcId="{0C71D6FD-D9A0-4B9E-9811-3A3B256253F7}" destId="{4491B41B-8D9A-4CAD-A15E-1BC6027192AE}" srcOrd="0" destOrd="0" presId="urn:microsoft.com/office/officeart/2016/7/layout/VerticalSolidActionList"/>
    <dgm:cxn modelId="{10B29B8F-CC2D-4D67-B6FF-2E5CDEE7516D}" type="presOf" srcId="{0A0D3F9A-0C7D-476B-AAA4-9C134F7D8AEF}" destId="{F889F9B2-EF19-47BF-99E5-5652107DA094}" srcOrd="0" destOrd="0" presId="urn:microsoft.com/office/officeart/2016/7/layout/VerticalSolidActionList"/>
    <dgm:cxn modelId="{3EF6869E-0C53-4211-B520-6F77D1BD8258}" srcId="{FEFE9FEF-D47E-4FB0-AE87-EF86AE763E51}" destId="{91BECCD2-A1E7-44D0-856B-F3965DE80362}" srcOrd="2" destOrd="0" parTransId="{A77395B8-4731-4009-A2B6-A4645B039580}" sibTransId="{8BE48905-EEF8-4B74-9EDC-EE1B5C328608}"/>
    <dgm:cxn modelId="{2AA16CAA-AF8E-4F44-BA7B-64A9A9215927}" type="presOf" srcId="{D13C6E34-9EB0-430E-BE67-B58E5812DC4A}" destId="{314E97D2-4ADD-49FC-AD09-43DD5D1A7832}" srcOrd="0" destOrd="0" presId="urn:microsoft.com/office/officeart/2016/7/layout/VerticalSolidActionList"/>
    <dgm:cxn modelId="{20385AC3-C588-4DE2-94B2-9BC9C6215811}" srcId="{91BECCD2-A1E7-44D0-856B-F3965DE80362}" destId="{0A0D3F9A-0C7D-476B-AAA4-9C134F7D8AEF}" srcOrd="0" destOrd="0" parTransId="{04518887-74A9-4062-9B92-D097EDFC34A7}" sibTransId="{DDA4F073-73B3-4395-BABD-6572F8E1F4DA}"/>
    <dgm:cxn modelId="{6EAE81CC-D0E9-4973-BAC1-12EB6C093062}" type="presOf" srcId="{999F7D58-DE0F-4150-950A-C00894A299D0}" destId="{B18F5FD3-BCC0-4D68-8465-DA8A4BFCBD4F}" srcOrd="0" destOrd="0" presId="urn:microsoft.com/office/officeart/2016/7/layout/VerticalSolidActionList"/>
    <dgm:cxn modelId="{249445EB-929B-4A72-A88F-CAE7ECB5DF19}" srcId="{FEFE9FEF-D47E-4FB0-AE87-EF86AE763E51}" destId="{0C71D6FD-D9A0-4B9E-9811-3A3B256253F7}" srcOrd="1" destOrd="0" parTransId="{F1DEF003-AD06-4DD0-B1A1-EA02146791FC}" sibTransId="{953CAF05-5993-498E-B587-A65CC4B8CFC5}"/>
    <dgm:cxn modelId="{07980AEE-5DF1-4FB6-8D5D-E098F3F9D343}" srcId="{FEFE9FEF-D47E-4FB0-AE87-EF86AE763E51}" destId="{9D09EEF5-C1F5-4ED3-9F39-65125BC6779A}" srcOrd="4" destOrd="0" parTransId="{6F2DE40B-7063-4D9B-9C44-60F2DD1750FB}" sibTransId="{930723AC-74A4-4FA9-A0B0-758DC2E7035E}"/>
    <dgm:cxn modelId="{576B65F1-EB36-4D34-B03B-F7D8366A0C55}" srcId="{9D09EEF5-C1F5-4ED3-9F39-65125BC6779A}" destId="{A41CEFE4-6221-4E9D-B358-CE188637AEC2}" srcOrd="0" destOrd="0" parTransId="{3F040736-A32C-4712-A8CF-37E5D4DAC6E9}" sibTransId="{6D3CB69B-E8C0-4BBC-8BBF-90D167FE55F7}"/>
    <dgm:cxn modelId="{45ABF9A4-E5D0-4B6A-B769-1E9C9B92C13D}" type="presParOf" srcId="{214A60CB-17FA-42F7-A168-C1CE1272C47C}" destId="{A5FBE4CE-C56E-45FD-A01F-C0166ADA8AB7}" srcOrd="0" destOrd="0" presId="urn:microsoft.com/office/officeart/2016/7/layout/VerticalSolidActionList"/>
    <dgm:cxn modelId="{4E313908-9254-4154-BF7E-DBE7B1653839}" type="presParOf" srcId="{A5FBE4CE-C56E-45FD-A01F-C0166ADA8AB7}" destId="{B18F5FD3-BCC0-4D68-8465-DA8A4BFCBD4F}" srcOrd="0" destOrd="0" presId="urn:microsoft.com/office/officeart/2016/7/layout/VerticalSolidActionList"/>
    <dgm:cxn modelId="{3623EC21-7C0B-4663-BD77-5BA28ABFBD71}" type="presParOf" srcId="{A5FBE4CE-C56E-45FD-A01F-C0166ADA8AB7}" destId="{40247CA6-8461-4EDE-97D9-1CB16CC954B3}" srcOrd="1" destOrd="0" presId="urn:microsoft.com/office/officeart/2016/7/layout/VerticalSolidActionList"/>
    <dgm:cxn modelId="{AE457E44-8CEE-4043-8B3E-608F8AA1562C}" type="presParOf" srcId="{214A60CB-17FA-42F7-A168-C1CE1272C47C}" destId="{59F6C56D-B0D8-4253-9D9A-BC2A00BECC8A}" srcOrd="1" destOrd="0" presId="urn:microsoft.com/office/officeart/2016/7/layout/VerticalSolidActionList"/>
    <dgm:cxn modelId="{97B03378-CEE2-4885-A7C9-DFBBB1E21514}" type="presParOf" srcId="{214A60CB-17FA-42F7-A168-C1CE1272C47C}" destId="{788AB4AE-6A7E-4571-AE8D-8995ED8BB1EB}" srcOrd="2" destOrd="0" presId="urn:microsoft.com/office/officeart/2016/7/layout/VerticalSolidActionList"/>
    <dgm:cxn modelId="{CBAA2FC0-9F6C-452B-86B3-B7CC9C0067BB}" type="presParOf" srcId="{788AB4AE-6A7E-4571-AE8D-8995ED8BB1EB}" destId="{4491B41B-8D9A-4CAD-A15E-1BC6027192AE}" srcOrd="0" destOrd="0" presId="urn:microsoft.com/office/officeart/2016/7/layout/VerticalSolidActionList"/>
    <dgm:cxn modelId="{04003A2E-CE4F-4EAA-B9E5-54CDA466376D}" type="presParOf" srcId="{788AB4AE-6A7E-4571-AE8D-8995ED8BB1EB}" destId="{2DEB7639-0A12-455F-A729-BDEEB43FC505}" srcOrd="1" destOrd="0" presId="urn:microsoft.com/office/officeart/2016/7/layout/VerticalSolidActionList"/>
    <dgm:cxn modelId="{3D69349D-71D9-4DA6-8C08-2E9DA74FC31D}" type="presParOf" srcId="{214A60CB-17FA-42F7-A168-C1CE1272C47C}" destId="{CB064057-347E-4C61-80D7-321BAD08635A}" srcOrd="3" destOrd="0" presId="urn:microsoft.com/office/officeart/2016/7/layout/VerticalSolidActionList"/>
    <dgm:cxn modelId="{CDD21BF1-E910-49F4-8451-13798FA72572}" type="presParOf" srcId="{214A60CB-17FA-42F7-A168-C1CE1272C47C}" destId="{CCE101C8-6937-4D68-A6A5-90A0EC6F4985}" srcOrd="4" destOrd="0" presId="urn:microsoft.com/office/officeart/2016/7/layout/VerticalSolidActionList"/>
    <dgm:cxn modelId="{213A3FEA-3E31-4AF5-B817-5F2E3C6ADE41}" type="presParOf" srcId="{CCE101C8-6937-4D68-A6A5-90A0EC6F4985}" destId="{AEC09F38-AA06-4520-94A6-6F4A9800F8F2}" srcOrd="0" destOrd="0" presId="urn:microsoft.com/office/officeart/2016/7/layout/VerticalSolidActionList"/>
    <dgm:cxn modelId="{E1FDE129-6FE0-4A66-B8D6-3F68FF834200}" type="presParOf" srcId="{CCE101C8-6937-4D68-A6A5-90A0EC6F4985}" destId="{F889F9B2-EF19-47BF-99E5-5652107DA094}" srcOrd="1" destOrd="0" presId="urn:microsoft.com/office/officeart/2016/7/layout/VerticalSolidActionList"/>
    <dgm:cxn modelId="{017794DD-5191-416C-9F2F-6738C18C4FE4}" type="presParOf" srcId="{214A60CB-17FA-42F7-A168-C1CE1272C47C}" destId="{D3E6CF6F-E87E-4B6E-B0F5-C68F0247FF0A}" srcOrd="5" destOrd="0" presId="urn:microsoft.com/office/officeart/2016/7/layout/VerticalSolidActionList"/>
    <dgm:cxn modelId="{17A1D5A9-409F-4A10-9E96-ECA9980AA884}" type="presParOf" srcId="{214A60CB-17FA-42F7-A168-C1CE1272C47C}" destId="{1277ABDB-92E7-483C-B36E-4CEFC6BF4C11}" srcOrd="6" destOrd="0" presId="urn:microsoft.com/office/officeart/2016/7/layout/VerticalSolidActionList"/>
    <dgm:cxn modelId="{93D6604D-E59B-484D-9315-D0BD591A074D}" type="presParOf" srcId="{1277ABDB-92E7-483C-B36E-4CEFC6BF4C11}" destId="{9C14D1E9-DE0B-4663-873D-0EABAFD8BD42}" srcOrd="0" destOrd="0" presId="urn:microsoft.com/office/officeart/2016/7/layout/VerticalSolidActionList"/>
    <dgm:cxn modelId="{78E0A026-D84E-4837-871E-FB3B2139E233}" type="presParOf" srcId="{1277ABDB-92E7-483C-B36E-4CEFC6BF4C11}" destId="{314E97D2-4ADD-49FC-AD09-43DD5D1A7832}" srcOrd="1" destOrd="0" presId="urn:microsoft.com/office/officeart/2016/7/layout/VerticalSolidActionList"/>
    <dgm:cxn modelId="{9D9B01B3-8681-44F3-A9AA-95E9D88B4B8B}" type="presParOf" srcId="{214A60CB-17FA-42F7-A168-C1CE1272C47C}" destId="{AEDEE224-1FA2-4BB1-9264-B48C4A431F54}" srcOrd="7" destOrd="0" presId="urn:microsoft.com/office/officeart/2016/7/layout/VerticalSolidActionList"/>
    <dgm:cxn modelId="{35535ECD-59C4-4A6C-B03B-44A80EEFD4EB}" type="presParOf" srcId="{214A60CB-17FA-42F7-A168-C1CE1272C47C}" destId="{936BD877-E83D-4168-B5F6-DACEFA3BBE06}" srcOrd="8" destOrd="0" presId="urn:microsoft.com/office/officeart/2016/7/layout/VerticalSolidActionList"/>
    <dgm:cxn modelId="{BAB2B14C-87DB-4F29-9424-D90C7E7510CC}" type="presParOf" srcId="{936BD877-E83D-4168-B5F6-DACEFA3BBE06}" destId="{E5A6DEE9-A79A-4BAB-A6F3-931C578AD902}" srcOrd="0" destOrd="0" presId="urn:microsoft.com/office/officeart/2016/7/layout/VerticalSolidActionList"/>
    <dgm:cxn modelId="{4945C831-CEF9-4336-954E-D16B5821CFF1}" type="presParOf" srcId="{936BD877-E83D-4168-B5F6-DACEFA3BBE06}" destId="{EE0BD4D7-0332-4916-BF43-D1CB76957558}"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3BEEF-B78F-44F9-8EAF-0E3C0330D1F4}">
      <dsp:nvSpPr>
        <dsp:cNvPr id="0" name=""/>
        <dsp:cNvSpPr/>
      </dsp:nvSpPr>
      <dsp:spPr>
        <a:xfrm>
          <a:off x="0" y="14472"/>
          <a:ext cx="6513603" cy="1343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a:t>Trauma </a:t>
          </a:r>
        </a:p>
      </dsp:txBody>
      <dsp:txXfrm>
        <a:off x="65568" y="80040"/>
        <a:ext cx="6382467" cy="1212024"/>
      </dsp:txXfrm>
    </dsp:sp>
    <dsp:sp modelId="{BD6DC811-B194-4676-8130-25F43E153ABA}">
      <dsp:nvSpPr>
        <dsp:cNvPr id="0" name=""/>
        <dsp:cNvSpPr/>
      </dsp:nvSpPr>
      <dsp:spPr>
        <a:xfrm>
          <a:off x="0" y="1518913"/>
          <a:ext cx="6513603" cy="1343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a:t>Stigma	</a:t>
          </a:r>
        </a:p>
      </dsp:txBody>
      <dsp:txXfrm>
        <a:off x="65568" y="1584481"/>
        <a:ext cx="6382467" cy="1212024"/>
      </dsp:txXfrm>
    </dsp:sp>
    <dsp:sp modelId="{27C164B4-858E-4C9C-B1F7-B332F9CD6D82}">
      <dsp:nvSpPr>
        <dsp:cNvPr id="0" name=""/>
        <dsp:cNvSpPr/>
      </dsp:nvSpPr>
      <dsp:spPr>
        <a:xfrm>
          <a:off x="0" y="3023353"/>
          <a:ext cx="6513603" cy="1343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a:t>Medical Mistrust </a:t>
          </a:r>
        </a:p>
      </dsp:txBody>
      <dsp:txXfrm>
        <a:off x="65568" y="3088921"/>
        <a:ext cx="6382467" cy="1212024"/>
      </dsp:txXfrm>
    </dsp:sp>
    <dsp:sp modelId="{07EEE92B-A67B-4A71-B1E4-3080C8E5A375}">
      <dsp:nvSpPr>
        <dsp:cNvPr id="0" name=""/>
        <dsp:cNvSpPr/>
      </dsp:nvSpPr>
      <dsp:spPr>
        <a:xfrm>
          <a:off x="0" y="4527793"/>
          <a:ext cx="6513603" cy="1343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pPr>
          <a:r>
            <a:rPr lang="en-US" sz="5600" kern="1200"/>
            <a:t>Ambivalence  </a:t>
          </a:r>
        </a:p>
      </dsp:txBody>
      <dsp:txXfrm>
        <a:off x="65568" y="4593361"/>
        <a:ext cx="6382467" cy="12120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26C52-F2A9-4F7F-84B6-5026EE188A86}">
      <dsp:nvSpPr>
        <dsp:cNvPr id="0" name=""/>
        <dsp:cNvSpPr/>
      </dsp:nvSpPr>
      <dsp:spPr>
        <a:xfrm>
          <a:off x="1742673" y="241"/>
          <a:ext cx="3347739" cy="20086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b="0" kern="1200">
              <a:latin typeface="+mn-lt"/>
            </a:rPr>
            <a:t>Provider and client plan together as equal partners</a:t>
          </a:r>
          <a:r>
            <a:rPr lang="en-US" sz="3100" kern="1200">
              <a:latin typeface="Calibri Light"/>
            </a:rPr>
            <a:t> </a:t>
          </a:r>
          <a:endParaRPr lang="en-US" sz="3100" kern="1200"/>
        </a:p>
      </dsp:txBody>
      <dsp:txXfrm>
        <a:off x="1742673" y="241"/>
        <a:ext cx="3347739" cy="2008643"/>
      </dsp:txXfrm>
    </dsp:sp>
    <dsp:sp modelId="{110982F6-F5B4-43AC-8573-F5D3F282B1F7}">
      <dsp:nvSpPr>
        <dsp:cNvPr id="0" name=""/>
        <dsp:cNvSpPr/>
      </dsp:nvSpPr>
      <dsp:spPr>
        <a:xfrm>
          <a:off x="5425186" y="241"/>
          <a:ext cx="3347739" cy="20086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latin typeface="+mn-lt"/>
            </a:rPr>
            <a:t>Client autonomy and voice in treatment</a:t>
          </a:r>
        </a:p>
      </dsp:txBody>
      <dsp:txXfrm>
        <a:off x="5425186" y="241"/>
        <a:ext cx="3347739" cy="2008643"/>
      </dsp:txXfrm>
    </dsp:sp>
    <dsp:sp modelId="{2EA7BD54-68BB-4FBE-B59F-BA855A020710}">
      <dsp:nvSpPr>
        <dsp:cNvPr id="0" name=""/>
        <dsp:cNvSpPr/>
      </dsp:nvSpPr>
      <dsp:spPr>
        <a:xfrm>
          <a:off x="1742673" y="2343658"/>
          <a:ext cx="3347739" cy="20086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mn-lt"/>
            </a:rPr>
            <a:t>Respect client values, personal priorities, and culture</a:t>
          </a:r>
        </a:p>
      </dsp:txBody>
      <dsp:txXfrm>
        <a:off x="1742673" y="2343658"/>
        <a:ext cx="3347739" cy="2008643"/>
      </dsp:txXfrm>
    </dsp:sp>
    <dsp:sp modelId="{8E1DC5C1-2F20-4E5F-BD19-41DD3D72C7A3}">
      <dsp:nvSpPr>
        <dsp:cNvPr id="0" name=""/>
        <dsp:cNvSpPr/>
      </dsp:nvSpPr>
      <dsp:spPr>
        <a:xfrm>
          <a:off x="5425186" y="2343658"/>
          <a:ext cx="3347739" cy="200864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mn-lt"/>
            </a:rPr>
            <a:t>Understand client’s personal life context</a:t>
          </a:r>
        </a:p>
      </dsp:txBody>
      <dsp:txXfrm>
        <a:off x="5425186" y="2343658"/>
        <a:ext cx="3347739" cy="2008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03AD9-1C6B-4F14-B4E1-0D178D468CB1}">
      <dsp:nvSpPr>
        <dsp:cNvPr id="0" name=""/>
        <dsp:cNvSpPr/>
      </dsp:nvSpPr>
      <dsp:spPr>
        <a:xfrm>
          <a:off x="0" y="346122"/>
          <a:ext cx="10515600"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a:t>Based on the premise that motivation is key to change</a:t>
          </a:r>
          <a:r>
            <a:rPr lang="en-US" sz="3500" kern="1200">
              <a:latin typeface="Calibri Light"/>
            </a:rPr>
            <a:t> </a:t>
          </a:r>
          <a:endParaRPr lang="en-US" sz="3500" kern="1200"/>
        </a:p>
      </dsp:txBody>
      <dsp:txXfrm>
        <a:off x="40980" y="387102"/>
        <a:ext cx="10433640" cy="757514"/>
      </dsp:txXfrm>
    </dsp:sp>
    <dsp:sp modelId="{28CEC92E-BFFF-4286-8E72-8258B983BB7F}">
      <dsp:nvSpPr>
        <dsp:cNvPr id="0" name=""/>
        <dsp:cNvSpPr/>
      </dsp:nvSpPr>
      <dsp:spPr>
        <a:xfrm>
          <a:off x="0" y="1286397"/>
          <a:ext cx="10515600"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a:latin typeface="+mn-lt"/>
            </a:rPr>
            <a:t>Judgment</a:t>
          </a:r>
          <a:r>
            <a:rPr lang="en-US" sz="3500" kern="1200">
              <a:latin typeface="Calibri Light"/>
            </a:rPr>
            <a:t> </a:t>
          </a:r>
          <a:r>
            <a:rPr lang="en-US" sz="3500" kern="1200"/>
            <a:t>free, without fear of ridicule or pressure</a:t>
          </a:r>
          <a:r>
            <a:rPr lang="en-US" sz="3500" kern="1200">
              <a:latin typeface="Calibri Light"/>
            </a:rPr>
            <a:t> </a:t>
          </a:r>
          <a:endParaRPr lang="en-US" sz="3500" kern="1200"/>
        </a:p>
      </dsp:txBody>
      <dsp:txXfrm>
        <a:off x="40980" y="1327377"/>
        <a:ext cx="10433640" cy="757514"/>
      </dsp:txXfrm>
    </dsp:sp>
    <dsp:sp modelId="{0CF75724-E452-4E27-94B8-12999FD756A3}">
      <dsp:nvSpPr>
        <dsp:cNvPr id="0" name=""/>
        <dsp:cNvSpPr/>
      </dsp:nvSpPr>
      <dsp:spPr>
        <a:xfrm>
          <a:off x="0" y="2226672"/>
          <a:ext cx="10515600"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Helps clients accept, validate, and explore ambivalence </a:t>
          </a:r>
        </a:p>
      </dsp:txBody>
      <dsp:txXfrm>
        <a:off x="40980" y="2267652"/>
        <a:ext cx="10433640" cy="757514"/>
      </dsp:txXfrm>
    </dsp:sp>
    <dsp:sp modelId="{BC13D751-3528-4CDC-9304-5F9B3447535C}">
      <dsp:nvSpPr>
        <dsp:cNvPr id="0" name=""/>
        <dsp:cNvSpPr/>
      </dsp:nvSpPr>
      <dsp:spPr>
        <a:xfrm>
          <a:off x="0" y="3166946"/>
          <a:ext cx="10515600" cy="8394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Associated with successful referrals, when appropriate</a:t>
          </a:r>
        </a:p>
      </dsp:txBody>
      <dsp:txXfrm>
        <a:off x="40980" y="3207926"/>
        <a:ext cx="10433640" cy="7575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4F6D7-359F-4078-8C51-5299A419329A}">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C23BE2B5-DF0F-48EC-B0A5-7A09DF42BF3E}">
      <dsp:nvSpPr>
        <dsp:cNvPr id="0" name=""/>
        <dsp:cNvSpPr/>
      </dsp:nvSpPr>
      <dsp:spPr>
        <a:xfrm>
          <a:off x="374497" y="280994"/>
          <a:ext cx="680904" cy="6809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F9EA9-EFDC-4DFE-8847-2B2B4602D431}">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Acceptance </a:t>
          </a:r>
        </a:p>
      </dsp:txBody>
      <dsp:txXfrm>
        <a:off x="1429899" y="2442"/>
        <a:ext cx="5083704" cy="1238008"/>
      </dsp:txXfrm>
    </dsp:sp>
    <dsp:sp modelId="{963A740E-78C5-4C38-B2C7-713E54C64566}">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A1A4CC9E-916B-4F2F-92AB-28E6BED9FC0F}">
      <dsp:nvSpPr>
        <dsp:cNvPr id="0" name=""/>
        <dsp:cNvSpPr/>
      </dsp:nvSpPr>
      <dsp:spPr>
        <a:xfrm>
          <a:off x="374497" y="1828505"/>
          <a:ext cx="680904" cy="6809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53CBEA-4E39-490B-9223-83A6866CC837}">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Opportunity to connect, engage, and improve your relationship with a client </a:t>
          </a:r>
        </a:p>
      </dsp:txBody>
      <dsp:txXfrm>
        <a:off x="1429899" y="1549953"/>
        <a:ext cx="5083704" cy="1238008"/>
      </dsp:txXfrm>
    </dsp:sp>
    <dsp:sp modelId="{09EF80F3-7E7D-4C73-AFE0-7778AF59EAE9}">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8D1C2E14-96AF-4B5B-B460-55BE6F72AAF1}">
      <dsp:nvSpPr>
        <dsp:cNvPr id="0" name=""/>
        <dsp:cNvSpPr/>
      </dsp:nvSpPr>
      <dsp:spPr>
        <a:xfrm>
          <a:off x="374497" y="3376015"/>
          <a:ext cx="680904" cy="68090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EBD40B-9D8C-4834-A946-1A91D6242696}">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Uses the client’s own reasons for change as motivation </a:t>
          </a:r>
        </a:p>
      </dsp:txBody>
      <dsp:txXfrm>
        <a:off x="1429899" y="3097464"/>
        <a:ext cx="5083704" cy="1238008"/>
      </dsp:txXfrm>
    </dsp:sp>
    <dsp:sp modelId="{50A4B925-DC98-4EF1-B357-62D379866CDD}">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dsp:style>
    </dsp:sp>
    <dsp:sp modelId="{F0E45968-D708-48A6-96C2-F16932F64527}">
      <dsp:nvSpPr>
        <dsp:cNvPr id="0" name=""/>
        <dsp:cNvSpPr/>
      </dsp:nvSpPr>
      <dsp:spPr>
        <a:xfrm>
          <a:off x="374497" y="4923526"/>
          <a:ext cx="680904" cy="68090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A35DFC-52DC-46BF-894A-BEF1098C232D}">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77900">
            <a:lnSpc>
              <a:spcPct val="90000"/>
            </a:lnSpc>
            <a:spcBef>
              <a:spcPct val="0"/>
            </a:spcBef>
            <a:spcAft>
              <a:spcPct val="35000"/>
            </a:spcAft>
            <a:buNone/>
          </a:pPr>
          <a:r>
            <a:rPr lang="en-US" sz="2200" kern="1200"/>
            <a:t>Encourages shared-decision making</a:t>
          </a:r>
        </a:p>
      </dsp:txBody>
      <dsp:txXfrm>
        <a:off x="1429899" y="4644974"/>
        <a:ext cx="5083704" cy="1238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47CA6-8461-4EDE-97D9-1CB16CC954B3}">
      <dsp:nvSpPr>
        <dsp:cNvPr id="0" name=""/>
        <dsp:cNvSpPr/>
      </dsp:nvSpPr>
      <dsp:spPr>
        <a:xfrm>
          <a:off x="2103120" y="1890"/>
          <a:ext cx="8412480" cy="82968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1066800">
            <a:lnSpc>
              <a:spcPct val="90000"/>
            </a:lnSpc>
            <a:spcBef>
              <a:spcPct val="0"/>
            </a:spcBef>
            <a:spcAft>
              <a:spcPct val="35000"/>
            </a:spcAft>
            <a:buNone/>
          </a:pPr>
          <a:r>
            <a:rPr lang="en-US" sz="2400" kern="1200"/>
            <a:t>Ask open-ended questions </a:t>
          </a:r>
        </a:p>
      </dsp:txBody>
      <dsp:txXfrm>
        <a:off x="2103120" y="1890"/>
        <a:ext cx="8412480" cy="829686"/>
      </dsp:txXfrm>
    </dsp:sp>
    <dsp:sp modelId="{B18F5FD3-BCC0-4D68-8465-DA8A4BFCBD4F}">
      <dsp:nvSpPr>
        <dsp:cNvPr id="0" name=""/>
        <dsp:cNvSpPr/>
      </dsp:nvSpPr>
      <dsp:spPr>
        <a:xfrm>
          <a:off x="0" y="1890"/>
          <a:ext cx="2103120" cy="82968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1244600">
            <a:lnSpc>
              <a:spcPct val="90000"/>
            </a:lnSpc>
            <a:spcBef>
              <a:spcPct val="0"/>
            </a:spcBef>
            <a:spcAft>
              <a:spcPct val="35000"/>
            </a:spcAft>
            <a:buNone/>
          </a:pPr>
          <a:r>
            <a:rPr lang="en-US" sz="2800" kern="1200"/>
            <a:t>Ask</a:t>
          </a:r>
        </a:p>
      </dsp:txBody>
      <dsp:txXfrm>
        <a:off x="0" y="1890"/>
        <a:ext cx="2103120" cy="829686"/>
      </dsp:txXfrm>
    </dsp:sp>
    <dsp:sp modelId="{2DEB7639-0A12-455F-A729-BDEEB43FC505}">
      <dsp:nvSpPr>
        <dsp:cNvPr id="0" name=""/>
        <dsp:cNvSpPr/>
      </dsp:nvSpPr>
      <dsp:spPr>
        <a:xfrm>
          <a:off x="2103120" y="881358"/>
          <a:ext cx="8412480" cy="829686"/>
        </a:xfrm>
        <a:prstGeom prst="rect">
          <a:avLst/>
        </a:prstGeom>
        <a:solidFill>
          <a:schemeClr val="accent2">
            <a:tint val="40000"/>
            <a:alpha val="90000"/>
            <a:hueOff val="-3563641"/>
            <a:satOff val="-4123"/>
            <a:lumOff val="-854"/>
            <a:alphaOff val="0"/>
          </a:schemeClr>
        </a:solidFill>
        <a:ln w="12700" cap="flat" cmpd="sng" algn="ctr">
          <a:solidFill>
            <a:schemeClr val="accent2">
              <a:tint val="40000"/>
              <a:alpha val="90000"/>
              <a:hueOff val="-3563641"/>
              <a:satOff val="-4123"/>
              <a:lumOff val="-8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1066800">
            <a:lnSpc>
              <a:spcPct val="90000"/>
            </a:lnSpc>
            <a:spcBef>
              <a:spcPct val="0"/>
            </a:spcBef>
            <a:spcAft>
              <a:spcPct val="35000"/>
            </a:spcAft>
            <a:buNone/>
          </a:pPr>
          <a:r>
            <a:rPr lang="en-US" sz="2400" kern="1200"/>
            <a:t>Practice reflective listening </a:t>
          </a:r>
        </a:p>
      </dsp:txBody>
      <dsp:txXfrm>
        <a:off x="2103120" y="881358"/>
        <a:ext cx="8412480" cy="829686"/>
      </dsp:txXfrm>
    </dsp:sp>
    <dsp:sp modelId="{4491B41B-8D9A-4CAD-A15E-1BC6027192AE}">
      <dsp:nvSpPr>
        <dsp:cNvPr id="0" name=""/>
        <dsp:cNvSpPr/>
      </dsp:nvSpPr>
      <dsp:spPr>
        <a:xfrm>
          <a:off x="0" y="881358"/>
          <a:ext cx="2103120" cy="829686"/>
        </a:xfrm>
        <a:prstGeom prst="rect">
          <a:avLst/>
        </a:prstGeom>
        <a:solidFill>
          <a:schemeClr val="accent2">
            <a:hueOff val="-3525763"/>
            <a:satOff val="-12831"/>
            <a:lumOff val="-9265"/>
            <a:alphaOff val="0"/>
          </a:schemeClr>
        </a:solidFill>
        <a:ln w="12700" cap="flat" cmpd="sng" algn="ctr">
          <a:solidFill>
            <a:schemeClr val="accent2">
              <a:hueOff val="-3525763"/>
              <a:satOff val="-12831"/>
              <a:lumOff val="-92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1244600">
            <a:lnSpc>
              <a:spcPct val="90000"/>
            </a:lnSpc>
            <a:spcBef>
              <a:spcPct val="0"/>
            </a:spcBef>
            <a:spcAft>
              <a:spcPct val="35000"/>
            </a:spcAft>
            <a:buNone/>
          </a:pPr>
          <a:r>
            <a:rPr lang="en-US" sz="2800" kern="1200"/>
            <a:t>Practice</a:t>
          </a:r>
        </a:p>
      </dsp:txBody>
      <dsp:txXfrm>
        <a:off x="0" y="881358"/>
        <a:ext cx="2103120" cy="829686"/>
      </dsp:txXfrm>
    </dsp:sp>
    <dsp:sp modelId="{F889F9B2-EF19-47BF-99E5-5652107DA094}">
      <dsp:nvSpPr>
        <dsp:cNvPr id="0" name=""/>
        <dsp:cNvSpPr/>
      </dsp:nvSpPr>
      <dsp:spPr>
        <a:xfrm>
          <a:off x="2103120" y="1760825"/>
          <a:ext cx="8412480" cy="829686"/>
        </a:xfrm>
        <a:prstGeom prst="rect">
          <a:avLst/>
        </a:prstGeom>
        <a:solidFill>
          <a:schemeClr val="accent2">
            <a:tint val="40000"/>
            <a:alpha val="90000"/>
            <a:hueOff val="-7127282"/>
            <a:satOff val="-8247"/>
            <a:lumOff val="-1708"/>
            <a:alphaOff val="0"/>
          </a:schemeClr>
        </a:solidFill>
        <a:ln w="12700" cap="flat" cmpd="sng" algn="ctr">
          <a:solidFill>
            <a:schemeClr val="accent2">
              <a:tint val="40000"/>
              <a:alpha val="90000"/>
              <a:hueOff val="-7127282"/>
              <a:satOff val="-8247"/>
              <a:lumOff val="-17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1066800">
            <a:lnSpc>
              <a:spcPct val="90000"/>
            </a:lnSpc>
            <a:spcBef>
              <a:spcPct val="0"/>
            </a:spcBef>
            <a:spcAft>
              <a:spcPct val="35000"/>
            </a:spcAft>
            <a:buNone/>
          </a:pPr>
          <a:r>
            <a:rPr lang="en-US" sz="2400" kern="1200"/>
            <a:t>Encourage Change Talk</a:t>
          </a:r>
        </a:p>
      </dsp:txBody>
      <dsp:txXfrm>
        <a:off x="2103120" y="1760825"/>
        <a:ext cx="8412480" cy="829686"/>
      </dsp:txXfrm>
    </dsp:sp>
    <dsp:sp modelId="{AEC09F38-AA06-4520-94A6-6F4A9800F8F2}">
      <dsp:nvSpPr>
        <dsp:cNvPr id="0" name=""/>
        <dsp:cNvSpPr/>
      </dsp:nvSpPr>
      <dsp:spPr>
        <a:xfrm>
          <a:off x="0" y="1760825"/>
          <a:ext cx="2103120" cy="829686"/>
        </a:xfrm>
        <a:prstGeom prst="rect">
          <a:avLst/>
        </a:prstGeom>
        <a:solidFill>
          <a:schemeClr val="accent2">
            <a:hueOff val="-7051526"/>
            <a:satOff val="-25662"/>
            <a:lumOff val="-18530"/>
            <a:alphaOff val="0"/>
          </a:schemeClr>
        </a:solidFill>
        <a:ln w="12700" cap="flat" cmpd="sng" algn="ctr">
          <a:solidFill>
            <a:schemeClr val="accent2">
              <a:hueOff val="-7051526"/>
              <a:satOff val="-25662"/>
              <a:lumOff val="-18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1244600">
            <a:lnSpc>
              <a:spcPct val="90000"/>
            </a:lnSpc>
            <a:spcBef>
              <a:spcPct val="0"/>
            </a:spcBef>
            <a:spcAft>
              <a:spcPct val="35000"/>
            </a:spcAft>
            <a:buNone/>
          </a:pPr>
          <a:r>
            <a:rPr lang="en-US" sz="2800" kern="1200"/>
            <a:t>Encourage</a:t>
          </a:r>
        </a:p>
      </dsp:txBody>
      <dsp:txXfrm>
        <a:off x="0" y="1760825"/>
        <a:ext cx="2103120" cy="829686"/>
      </dsp:txXfrm>
    </dsp:sp>
    <dsp:sp modelId="{314E97D2-4ADD-49FC-AD09-43DD5D1A7832}">
      <dsp:nvSpPr>
        <dsp:cNvPr id="0" name=""/>
        <dsp:cNvSpPr/>
      </dsp:nvSpPr>
      <dsp:spPr>
        <a:xfrm>
          <a:off x="2103120" y="2640293"/>
          <a:ext cx="8412480" cy="829686"/>
        </a:xfrm>
        <a:prstGeom prst="rect">
          <a:avLst/>
        </a:prstGeom>
        <a:solidFill>
          <a:schemeClr val="accent2">
            <a:tint val="40000"/>
            <a:alpha val="90000"/>
            <a:hueOff val="-10690923"/>
            <a:satOff val="-12370"/>
            <a:lumOff val="-2562"/>
            <a:alphaOff val="0"/>
          </a:schemeClr>
        </a:solidFill>
        <a:ln w="12700" cap="flat" cmpd="sng" algn="ctr">
          <a:solidFill>
            <a:schemeClr val="accent2">
              <a:tint val="40000"/>
              <a:alpha val="90000"/>
              <a:hueOff val="-10690923"/>
              <a:satOff val="-12370"/>
              <a:lumOff val="-2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1066800">
            <a:lnSpc>
              <a:spcPct val="90000"/>
            </a:lnSpc>
            <a:spcBef>
              <a:spcPct val="0"/>
            </a:spcBef>
            <a:spcAft>
              <a:spcPct val="35000"/>
            </a:spcAft>
            <a:buNone/>
          </a:pPr>
          <a:r>
            <a:rPr lang="en-US" sz="2400" kern="1200"/>
            <a:t>Affirm (positive characteristics that support change) </a:t>
          </a:r>
        </a:p>
      </dsp:txBody>
      <dsp:txXfrm>
        <a:off x="2103120" y="2640293"/>
        <a:ext cx="8412480" cy="829686"/>
      </dsp:txXfrm>
    </dsp:sp>
    <dsp:sp modelId="{9C14D1E9-DE0B-4663-873D-0EABAFD8BD42}">
      <dsp:nvSpPr>
        <dsp:cNvPr id="0" name=""/>
        <dsp:cNvSpPr/>
      </dsp:nvSpPr>
      <dsp:spPr>
        <a:xfrm>
          <a:off x="0" y="2640293"/>
          <a:ext cx="2103120" cy="829686"/>
        </a:xfrm>
        <a:prstGeom prst="rect">
          <a:avLst/>
        </a:prstGeom>
        <a:solidFill>
          <a:schemeClr val="accent2">
            <a:hueOff val="-10577289"/>
            <a:satOff val="-38493"/>
            <a:lumOff val="-27794"/>
            <a:alphaOff val="0"/>
          </a:schemeClr>
        </a:solidFill>
        <a:ln w="12700" cap="flat" cmpd="sng" algn="ctr">
          <a:solidFill>
            <a:schemeClr val="accent2">
              <a:hueOff val="-10577289"/>
              <a:satOff val="-38493"/>
              <a:lumOff val="-277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1244600">
            <a:lnSpc>
              <a:spcPct val="90000"/>
            </a:lnSpc>
            <a:spcBef>
              <a:spcPct val="0"/>
            </a:spcBef>
            <a:spcAft>
              <a:spcPct val="35000"/>
            </a:spcAft>
            <a:buNone/>
          </a:pPr>
          <a:r>
            <a:rPr lang="en-US" sz="2800" kern="1200"/>
            <a:t>Affirm</a:t>
          </a:r>
        </a:p>
      </dsp:txBody>
      <dsp:txXfrm>
        <a:off x="0" y="2640293"/>
        <a:ext cx="2103120" cy="829686"/>
      </dsp:txXfrm>
    </dsp:sp>
    <dsp:sp modelId="{EE0BD4D7-0332-4916-BF43-D1CB76957558}">
      <dsp:nvSpPr>
        <dsp:cNvPr id="0" name=""/>
        <dsp:cNvSpPr/>
      </dsp:nvSpPr>
      <dsp:spPr>
        <a:xfrm>
          <a:off x="2103120" y="3519760"/>
          <a:ext cx="8412480" cy="829686"/>
        </a:xfrm>
        <a:prstGeom prst="rect">
          <a:avLst/>
        </a:prstGeom>
        <a:solidFill>
          <a:schemeClr val="accent2">
            <a:tint val="40000"/>
            <a:alpha val="90000"/>
            <a:hueOff val="-14254564"/>
            <a:satOff val="-16493"/>
            <a:lumOff val="-3416"/>
            <a:alphaOff val="0"/>
          </a:schemeClr>
        </a:solidFill>
        <a:ln w="12700" cap="flat" cmpd="sng" algn="ctr">
          <a:solidFill>
            <a:schemeClr val="accent2">
              <a:tint val="40000"/>
              <a:alpha val="90000"/>
              <a:hueOff val="-14254564"/>
              <a:satOff val="-16493"/>
              <a:lumOff val="-34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210740" rIns="163225" bIns="210740" numCol="1" spcCol="1270" anchor="ctr" anchorCtr="0">
          <a:noAutofit/>
        </a:bodyPr>
        <a:lstStyle/>
        <a:p>
          <a:pPr marL="0" lvl="0" indent="0" algn="l" defTabSz="1066800">
            <a:lnSpc>
              <a:spcPct val="90000"/>
            </a:lnSpc>
            <a:spcBef>
              <a:spcPct val="0"/>
            </a:spcBef>
            <a:spcAft>
              <a:spcPct val="35000"/>
            </a:spcAft>
            <a:buNone/>
          </a:pPr>
          <a:r>
            <a:rPr lang="en-US" sz="2400" kern="1200"/>
            <a:t>Summarize statements </a:t>
          </a:r>
        </a:p>
      </dsp:txBody>
      <dsp:txXfrm>
        <a:off x="2103120" y="3519760"/>
        <a:ext cx="8412480" cy="829686"/>
      </dsp:txXfrm>
    </dsp:sp>
    <dsp:sp modelId="{E5A6DEE9-A79A-4BAB-A6F3-931C578AD902}">
      <dsp:nvSpPr>
        <dsp:cNvPr id="0" name=""/>
        <dsp:cNvSpPr/>
      </dsp:nvSpPr>
      <dsp:spPr>
        <a:xfrm>
          <a:off x="0" y="3519760"/>
          <a:ext cx="2103120" cy="829686"/>
        </a:xfrm>
        <a:prstGeom prst="rect">
          <a:avLst/>
        </a:prstGeom>
        <a:solidFill>
          <a:schemeClr val="accent2">
            <a:hueOff val="-14103051"/>
            <a:satOff val="-51324"/>
            <a:lumOff val="-37059"/>
            <a:alphaOff val="0"/>
          </a:schemeClr>
        </a:solidFill>
        <a:ln w="12700" cap="flat" cmpd="sng" algn="ctr">
          <a:solidFill>
            <a:schemeClr val="accent2">
              <a:hueOff val="-14103051"/>
              <a:satOff val="-51324"/>
              <a:lumOff val="-3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81955" rIns="111290" bIns="81955" numCol="1" spcCol="1270" anchor="ctr" anchorCtr="0">
          <a:noAutofit/>
        </a:bodyPr>
        <a:lstStyle/>
        <a:p>
          <a:pPr marL="0" lvl="0" indent="0" algn="ctr" defTabSz="1244600">
            <a:lnSpc>
              <a:spcPct val="90000"/>
            </a:lnSpc>
            <a:spcBef>
              <a:spcPct val="0"/>
            </a:spcBef>
            <a:spcAft>
              <a:spcPct val="35000"/>
            </a:spcAft>
            <a:buNone/>
          </a:pPr>
          <a:r>
            <a:rPr lang="en-US" sz="2800" kern="1200"/>
            <a:t>Summarize</a:t>
          </a:r>
        </a:p>
      </dsp:txBody>
      <dsp:txXfrm>
        <a:off x="0" y="3519760"/>
        <a:ext cx="2103120" cy="8296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42950" cy="18351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71153" y="0"/>
            <a:ext cx="742950" cy="1835152"/>
          </a:xfrm>
          <a:prstGeom prst="rect">
            <a:avLst/>
          </a:prstGeom>
        </p:spPr>
        <p:txBody>
          <a:bodyPr vert="horz" lIns="91440" tIns="45720" rIns="91440" bIns="45720" rtlCol="0"/>
          <a:lstStyle>
            <a:lvl1pPr algn="r">
              <a:defRPr sz="1200"/>
            </a:lvl1pPr>
          </a:lstStyle>
          <a:p>
            <a:fld id="{698257F0-59D7-4227-AC13-2AEABE2E57CE}" type="datetimeFigureOut">
              <a:rPr lang="en-US" smtClean="0"/>
              <a:t>8/31/2023</a:t>
            </a:fld>
            <a:endParaRPr lang="en-US"/>
          </a:p>
        </p:txBody>
      </p:sp>
      <p:sp>
        <p:nvSpPr>
          <p:cNvPr id="4" name="Slide Image Placeholder 3"/>
          <p:cNvSpPr>
            <a:spLocks noGrp="1" noRot="1" noChangeAspect="1"/>
          </p:cNvSpPr>
          <p:nvPr>
            <p:ph type="sldImg" idx="2"/>
          </p:nvPr>
        </p:nvSpPr>
        <p:spPr>
          <a:xfrm>
            <a:off x="-10115550" y="4572000"/>
            <a:ext cx="21945600" cy="1234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71450" y="17602200"/>
            <a:ext cx="1371600" cy="14401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4740854"/>
            <a:ext cx="742950" cy="183514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71153" y="34740854"/>
            <a:ext cx="742950" cy="1835148"/>
          </a:xfrm>
          <a:prstGeom prst="rect">
            <a:avLst/>
          </a:prstGeom>
        </p:spPr>
        <p:txBody>
          <a:bodyPr vert="horz" lIns="91440" tIns="45720" rIns="91440" bIns="45720" rtlCol="0" anchor="b"/>
          <a:lstStyle>
            <a:lvl1pPr algn="r">
              <a:defRPr sz="1200"/>
            </a:lvl1pPr>
          </a:lstStyle>
          <a:p>
            <a:fld id="{B0561E85-630D-42F3-9EA1-8CC5DA43BF22}" type="slidenum">
              <a:rPr lang="en-US" smtClean="0"/>
              <a:t>‹#›</a:t>
            </a:fld>
            <a:endParaRPr lang="en-US"/>
          </a:p>
        </p:txBody>
      </p:sp>
    </p:spTree>
    <p:extLst>
      <p:ext uri="{BB962C8B-B14F-4D97-AF65-F5344CB8AC3E}">
        <p14:creationId xmlns:p14="http://schemas.microsoft.com/office/powerpoint/2010/main" val="35697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ncbi.nlm.nih.gov/pmc/articles/PMC3277208/"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ajog.org/article/S0002-9378(10)00578-8/fulltext"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ahrq.gov/cahps/quality-improvement/improvement-guide/6-strategies-for-improving/communication/strategy6i-shared-decisionmaking.html"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1</a:t>
            </a:fld>
            <a:endParaRPr lang="en-US"/>
          </a:p>
        </p:txBody>
      </p:sp>
    </p:spTree>
    <p:extLst>
      <p:ext uri="{BB962C8B-B14F-4D97-AF65-F5344CB8AC3E}">
        <p14:creationId xmlns:p14="http://schemas.microsoft.com/office/powerpoint/2010/main" val="266371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11</a:t>
            </a:fld>
            <a:endParaRPr lang="en-US"/>
          </a:p>
        </p:txBody>
      </p:sp>
    </p:spTree>
    <p:extLst>
      <p:ext uri="{BB962C8B-B14F-4D97-AF65-F5344CB8AC3E}">
        <p14:creationId xmlns:p14="http://schemas.microsoft.com/office/powerpoint/2010/main" val="17175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12</a:t>
            </a:fld>
            <a:endParaRPr lang="en-US"/>
          </a:p>
        </p:txBody>
      </p:sp>
    </p:spTree>
    <p:extLst>
      <p:ext uri="{BB962C8B-B14F-4D97-AF65-F5344CB8AC3E}">
        <p14:creationId xmlns:p14="http://schemas.microsoft.com/office/powerpoint/2010/main" val="73950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13</a:t>
            </a:fld>
            <a:endParaRPr lang="en-US"/>
          </a:p>
        </p:txBody>
      </p:sp>
    </p:spTree>
    <p:extLst>
      <p:ext uri="{BB962C8B-B14F-4D97-AF65-F5344CB8AC3E}">
        <p14:creationId xmlns:p14="http://schemas.microsoft.com/office/powerpoint/2010/main" val="40391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14</a:t>
            </a:fld>
            <a:endParaRPr lang="en-US"/>
          </a:p>
        </p:txBody>
      </p:sp>
    </p:spTree>
    <p:extLst>
      <p:ext uri="{BB962C8B-B14F-4D97-AF65-F5344CB8AC3E}">
        <p14:creationId xmlns:p14="http://schemas.microsoft.com/office/powerpoint/2010/main" val="804432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15</a:t>
            </a:fld>
            <a:endParaRPr lang="en-US"/>
          </a:p>
        </p:txBody>
      </p:sp>
    </p:spTree>
    <p:extLst>
      <p:ext uri="{BB962C8B-B14F-4D97-AF65-F5344CB8AC3E}">
        <p14:creationId xmlns:p14="http://schemas.microsoft.com/office/powerpoint/2010/main" val="2907788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16</a:t>
            </a:fld>
            <a:endParaRPr lang="en-US"/>
          </a:p>
        </p:txBody>
      </p:sp>
    </p:spTree>
    <p:extLst>
      <p:ext uri="{BB962C8B-B14F-4D97-AF65-F5344CB8AC3E}">
        <p14:creationId xmlns:p14="http://schemas.microsoft.com/office/powerpoint/2010/main" val="251659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17</a:t>
            </a:fld>
            <a:endParaRPr lang="en-US"/>
          </a:p>
        </p:txBody>
      </p:sp>
    </p:spTree>
    <p:extLst>
      <p:ext uri="{BB962C8B-B14F-4D97-AF65-F5344CB8AC3E}">
        <p14:creationId xmlns:p14="http://schemas.microsoft.com/office/powerpoint/2010/main" val="196187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18</a:t>
            </a:fld>
            <a:endParaRPr lang="en-US"/>
          </a:p>
        </p:txBody>
      </p:sp>
    </p:spTree>
    <p:extLst>
      <p:ext uri="{BB962C8B-B14F-4D97-AF65-F5344CB8AC3E}">
        <p14:creationId xmlns:p14="http://schemas.microsoft.com/office/powerpoint/2010/main" val="1165341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remaining s</a:t>
            </a:r>
            <a:r>
              <a:rPr lang="en-US" sz="1200" kern="1200">
                <a:solidFill>
                  <a:schemeClr val="tx1"/>
                </a:solidFill>
                <a:effectLst/>
                <a:latin typeface="+mn-lt"/>
                <a:ea typeface="+mn-ea"/>
                <a:cs typeface="+mn-cs"/>
              </a:rPr>
              <a:t>lides are optional and can be used, if necessary, after the teach backs.  They cover some basic information that might have been missed by the presentations. If all points were covered, it is not necessary or required to use these slides.  </a:t>
            </a: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19</a:t>
            </a:fld>
            <a:endParaRPr lang="en-US"/>
          </a:p>
        </p:txBody>
      </p:sp>
    </p:spTree>
    <p:extLst>
      <p:ext uri="{BB962C8B-B14F-4D97-AF65-F5344CB8AC3E}">
        <p14:creationId xmlns:p14="http://schemas.microsoft.com/office/powerpoint/2010/main" val="1312824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20</a:t>
            </a:fld>
            <a:endParaRPr lang="en-US"/>
          </a:p>
        </p:txBody>
      </p:sp>
    </p:spTree>
    <p:extLst>
      <p:ext uri="{BB962C8B-B14F-4D97-AF65-F5344CB8AC3E}">
        <p14:creationId xmlns:p14="http://schemas.microsoft.com/office/powerpoint/2010/main" val="115218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2</a:t>
            </a:fld>
            <a:endParaRPr lang="en-US"/>
          </a:p>
        </p:txBody>
      </p:sp>
    </p:spTree>
    <p:extLst>
      <p:ext uri="{BB962C8B-B14F-4D97-AF65-F5344CB8AC3E}">
        <p14:creationId xmlns:p14="http://schemas.microsoft.com/office/powerpoint/2010/main" val="2107433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22</a:t>
            </a:fld>
            <a:endParaRPr lang="en-US"/>
          </a:p>
        </p:txBody>
      </p:sp>
    </p:spTree>
    <p:extLst>
      <p:ext uri="{BB962C8B-B14F-4D97-AF65-F5344CB8AC3E}">
        <p14:creationId xmlns:p14="http://schemas.microsoft.com/office/powerpoint/2010/main" val="3178712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23</a:t>
            </a:fld>
            <a:endParaRPr lang="en-US"/>
          </a:p>
        </p:txBody>
      </p:sp>
    </p:spTree>
    <p:extLst>
      <p:ext uri="{BB962C8B-B14F-4D97-AF65-F5344CB8AC3E}">
        <p14:creationId xmlns:p14="http://schemas.microsoft.com/office/powerpoint/2010/main" val="72875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24</a:t>
            </a:fld>
            <a:endParaRPr lang="en-US"/>
          </a:p>
        </p:txBody>
      </p:sp>
    </p:spTree>
    <p:extLst>
      <p:ext uri="{BB962C8B-B14F-4D97-AF65-F5344CB8AC3E}">
        <p14:creationId xmlns:p14="http://schemas.microsoft.com/office/powerpoint/2010/main" val="1985412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25</a:t>
            </a:fld>
            <a:endParaRPr lang="en-US"/>
          </a:p>
        </p:txBody>
      </p:sp>
    </p:spTree>
    <p:extLst>
      <p:ext uri="{BB962C8B-B14F-4D97-AF65-F5344CB8AC3E}">
        <p14:creationId xmlns:p14="http://schemas.microsoft.com/office/powerpoint/2010/main" val="545889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https://www.youtube.com/watch?v=8KcmC_pey_0</a:t>
            </a: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26</a:t>
            </a:fld>
            <a:endParaRPr lang="en-US"/>
          </a:p>
        </p:txBody>
      </p:sp>
    </p:spTree>
    <p:extLst>
      <p:ext uri="{BB962C8B-B14F-4D97-AF65-F5344CB8AC3E}">
        <p14:creationId xmlns:p14="http://schemas.microsoft.com/office/powerpoint/2010/main" val="2863596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27</a:t>
            </a:fld>
            <a:endParaRPr lang="en-US"/>
          </a:p>
        </p:txBody>
      </p:sp>
    </p:spTree>
    <p:extLst>
      <p:ext uri="{BB962C8B-B14F-4D97-AF65-F5344CB8AC3E}">
        <p14:creationId xmlns:p14="http://schemas.microsoft.com/office/powerpoint/2010/main" val="3032087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Sans-Serif"/>
              <a:buNone/>
            </a:pPr>
            <a:r>
              <a:rPr lang="en-US"/>
              <a:t>We're going to explore the intersection of family planning and SUDs. In this section we will examine some data related to this intersection, the barriers to receiving adequate care, and discuss some of the issues that all of our patients may face including trauma, stigma, medical mistrust, ambivalence.</a:t>
            </a: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28</a:t>
            </a:fld>
            <a:endParaRPr lang="en-US"/>
          </a:p>
        </p:txBody>
      </p:sp>
    </p:spTree>
    <p:extLst>
      <p:ext uri="{BB962C8B-B14F-4D97-AF65-F5344CB8AC3E}">
        <p14:creationId xmlns:p14="http://schemas.microsoft.com/office/powerpoint/2010/main" val="2657620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Data suggest that women with SUDs face barriers to FP care, with only about half using contraception. Those who do use contraception rely mostly on less effective methods like condoms as opposed to more highly effective methods, including short-acting hormonal methods (the pill) and LARC. It is estimated that eight out of every 10 pregnancies among women using opioids is unintended.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SUDs put women at risk for trading sex for drugs or money and for STIs. </a:t>
            </a: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29</a:t>
            </a:fld>
            <a:endParaRPr lang="en-US"/>
          </a:p>
        </p:txBody>
      </p:sp>
    </p:spTree>
    <p:extLst>
      <p:ext uri="{BB962C8B-B14F-4D97-AF65-F5344CB8AC3E}">
        <p14:creationId xmlns:p14="http://schemas.microsoft.com/office/powerpoint/2010/main" val="21902896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 typeface="Arial" panose="020B0604020202020204" pitchFamily="34" charset="0"/>
              <a:buChar char="•"/>
            </a:pPr>
            <a:r>
              <a:rPr lang="en-US" sz="1200" b="0" i="0" kern="1200">
                <a:solidFill>
                  <a:schemeClr val="tx1"/>
                </a:solidFill>
                <a:effectLst/>
                <a:latin typeface="+mn-lt"/>
                <a:ea typeface="+mn-ea"/>
                <a:cs typeface="+mn-cs"/>
              </a:rPr>
              <a:t>Providing contraceptive counseling and person-centered FP services as part of substance use treatment can reduce </a:t>
            </a:r>
            <a:r>
              <a:rPr lang="en-US" sz="1200" b="1" i="0" kern="1200">
                <a:solidFill>
                  <a:schemeClr val="tx1"/>
                </a:solidFill>
                <a:effectLst/>
                <a:highlight>
                  <a:srgbClr val="FFFF00"/>
                </a:highlight>
                <a:latin typeface="+mn-lt"/>
                <a:ea typeface="+mn-ea"/>
                <a:cs typeface="+mn-cs"/>
              </a:rPr>
              <a:t>undesired</a:t>
            </a:r>
            <a:r>
              <a:rPr lang="en-US" sz="1200" b="1" i="0"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pregnancies and improve reproductive health for women with SUDs as well as improve infant and childhood health outcomes.</a:t>
            </a:r>
            <a:r>
              <a:rPr lang="en-US"/>
              <a:t> </a:t>
            </a:r>
            <a:endParaRPr lang="en-US" sz="1200" b="0" i="0" kern="120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kern="120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In 2018, the Substance Abuse and Mental Health Services Administration (SAMHSA) issued Clinical Guidance for Treating Pregnant and Parenting Women with OUD and Their Infants,</a:t>
            </a:r>
            <a:r>
              <a:rPr lang="en-US" sz="1200" b="0" i="1"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which advised that </a:t>
            </a:r>
            <a:r>
              <a:rPr lang="en-US" sz="1200" kern="1200">
                <a:solidFill>
                  <a:schemeClr val="tx1"/>
                </a:solidFill>
                <a:latin typeface="+mn-lt"/>
                <a:ea typeface="+mn-ea"/>
                <a:cs typeface="+mn-cs"/>
              </a:rPr>
              <a:t>providers </a:t>
            </a:r>
            <a:r>
              <a:rPr lang="en-US" sz="1200" kern="1200">
                <a:solidFill>
                  <a:schemeClr val="tx1"/>
                </a:solidFill>
                <a:highlight>
                  <a:srgbClr val="FFFF00"/>
                </a:highlight>
                <a:latin typeface="+mn-lt"/>
                <a:ea typeface="+mn-ea"/>
                <a:cs typeface="+mn-cs"/>
              </a:rPr>
              <a:t>can support </a:t>
            </a:r>
            <a:r>
              <a:rPr lang="en-US" sz="1200" b="1" kern="1200">
                <a:solidFill>
                  <a:schemeClr val="tx1"/>
                </a:solidFill>
                <a:latin typeface="+mn-lt"/>
                <a:ea typeface="+mn-ea"/>
                <a:cs typeface="+mn-cs"/>
              </a:rPr>
              <a:t>women to make informed decisions about how to optimize their reproductive outcomes, including the health of future pregnancies</a:t>
            </a:r>
            <a:r>
              <a:rPr lang="en-US" sz="1200" b="1" kern="1200">
                <a:solidFill>
                  <a:schemeClr val="tx1"/>
                </a:solidFill>
                <a:highlight>
                  <a:srgbClr val="FFFF00"/>
                </a:highlight>
                <a:latin typeface="+mn-lt"/>
                <a:ea typeface="+mn-ea"/>
                <a:cs typeface="+mn-cs"/>
              </a:rPr>
              <a:t>.</a:t>
            </a:r>
            <a:endParaRPr lang="en-US" sz="1200" b="1" kern="1200">
              <a:solidFill>
                <a:schemeClr val="tx1"/>
              </a:solidFill>
              <a:highlight>
                <a:srgbClr val="FFFF00"/>
              </a:highlight>
              <a:latin typeface="+mn-lt"/>
              <a:cs typeface="Calibri"/>
            </a:endParaRPr>
          </a:p>
          <a:p>
            <a:pPr marL="171450" indent="-171450" rtl="0" fontAlgn="base">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a:solidFill>
                  <a:schemeClr val="tx1"/>
                </a:solidFill>
                <a:effectLst/>
                <a:latin typeface="+mn-lt"/>
                <a:ea typeface="+mn-ea"/>
                <a:cs typeface="+mn-cs"/>
              </a:rPr>
              <a:t>However, research suggests that these conversations between patients and providers are not yet happening.</a:t>
            </a:r>
            <a:r>
              <a:rPr lang="en-US"/>
              <a:t> (CITATION?) </a:t>
            </a:r>
          </a:p>
        </p:txBody>
      </p:sp>
      <p:sp>
        <p:nvSpPr>
          <p:cNvPr id="4" name="Slide Number Placeholder 3"/>
          <p:cNvSpPr>
            <a:spLocks noGrp="1"/>
          </p:cNvSpPr>
          <p:nvPr>
            <p:ph type="sldNum" sz="quarter" idx="5"/>
          </p:nvPr>
        </p:nvSpPr>
        <p:spPr/>
        <p:txBody>
          <a:bodyPr/>
          <a:lstStyle/>
          <a:p>
            <a:fld id="{B0561E85-630D-42F3-9EA1-8CC5DA43BF22}" type="slidenum">
              <a:rPr lang="en-US" smtClean="0"/>
              <a:t>30</a:t>
            </a:fld>
            <a:endParaRPr lang="en-US"/>
          </a:p>
        </p:txBody>
      </p:sp>
    </p:spTree>
    <p:extLst>
      <p:ext uri="{BB962C8B-B14F-4D97-AF65-F5344CB8AC3E}">
        <p14:creationId xmlns:p14="http://schemas.microsoft.com/office/powerpoint/2010/main" val="1923167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As opioid use and misuse has rapidly increased, so have the number of pregnant women with SUDs. According to the Centers for Disease Control and Prevention, the number of pregnant women with opioid use disorder (OUD) more than quadrupled from 1999 to 2014.</a:t>
            </a: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31</a:t>
            </a:fld>
            <a:endParaRPr lang="en-US"/>
          </a:p>
        </p:txBody>
      </p:sp>
    </p:spTree>
    <p:extLst>
      <p:ext uri="{BB962C8B-B14F-4D97-AF65-F5344CB8AC3E}">
        <p14:creationId xmlns:p14="http://schemas.microsoft.com/office/powerpoint/2010/main" val="411382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Link Study will develop and test an educational cross-training intervention to improve collaboration and coordination of services among family planning (FP) and substance use disorder (SUD) providers. The intent of the cross-training is to improve overall quality of care and to ensure that both FP and SUD providers have the skills and self-efficacy necessary to effectively screen and refer their clients.</a:t>
            </a: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3</a:t>
            </a:fld>
            <a:endParaRPr lang="en-US"/>
          </a:p>
        </p:txBody>
      </p:sp>
    </p:spTree>
    <p:extLst>
      <p:ext uri="{BB962C8B-B14F-4D97-AF65-F5344CB8AC3E}">
        <p14:creationId xmlns:p14="http://schemas.microsoft.com/office/powerpoint/2010/main" val="3048598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a:solidFill>
                  <a:schemeClr val="tx1"/>
                </a:solidFill>
                <a:effectLst/>
                <a:latin typeface="+mn-lt"/>
                <a:ea typeface="+mn-ea"/>
                <a:cs typeface="+mn-cs"/>
              </a:rPr>
              <a:t>Why are some of the reasons we’re seeing an increase in pregnant women with OUD?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The fact that women in treatment are not receiving adequate FP advice is of crucial importance as research shows that integrating FP, primary care, behavioral health care, and other support services results in continuity of care and improved health outcomes.</a:t>
            </a:r>
            <a:endParaRPr lang="en-US"/>
          </a:p>
          <a:p>
            <a:pPr marL="171450" indent="-171450" fontAlgn="base">
              <a:buFont typeface="Arial" panose="020B0604020202020204" pitchFamily="34" charset="0"/>
              <a:buChar char="•"/>
            </a:pPr>
            <a:endParaRPr lang="en-US"/>
          </a:p>
          <a:p>
            <a:pPr marL="171450" indent="-171450" fontAlgn="base">
              <a:buFont typeface="Arial" panose="020B0604020202020204" pitchFamily="34" charset="0"/>
              <a:buChar char="•"/>
            </a:pPr>
            <a:r>
              <a:rPr lang="en-US"/>
              <a:t>Barriers for clients— </a:t>
            </a:r>
            <a:r>
              <a:rPr lang="en-US" sz="1200" b="0" i="0" kern="1200">
                <a:solidFill>
                  <a:schemeClr val="tx1"/>
                </a:solidFill>
                <a:effectLst/>
                <a:latin typeface="+mn-lt"/>
                <a:ea typeface="+mn-ea"/>
                <a:cs typeface="+mn-cs"/>
              </a:rPr>
              <a:t>not being asked about FP/SUDs; being unaware if they could speak with staff and healthcare professionals at their treatment center about reproductive health issues, and challenges in following through with referrals. </a:t>
            </a:r>
          </a:p>
          <a:p>
            <a:pPr marL="171450" indent="-171450" fontAlgn="base">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kern="1200">
                <a:solidFill>
                  <a:schemeClr val="tx1"/>
                </a:solidFill>
                <a:effectLst/>
                <a:latin typeface="+mn-lt"/>
                <a:ea typeface="+mn-ea"/>
                <a:cs typeface="+mn-cs"/>
              </a:rPr>
              <a:t>Barriers for providers: Training and organizational support (including feeling a lack of authority to implement, clinic policies not allowing or supporting screening and referrals,  clinic staff lacking SBIRT awareness and training, perceptions that SUD screening/referral's are inappropriate for the patient populations served), time limitations, varying levels of comfort discussing the topic(s), and fear of patient reaction.</a:t>
            </a:r>
          </a:p>
          <a:p>
            <a:pPr marL="171450" indent="-171450" fontAlgn="base">
              <a:buFont typeface="Arial" panose="020B0604020202020204" pitchFamily="34" charset="0"/>
              <a:buChar char="•"/>
            </a:pPr>
            <a:endParaRPr lang="en-US" sz="1200" b="0" i="0" kern="1200">
              <a:solidFill>
                <a:schemeClr val="tx1"/>
              </a:solidFill>
              <a:effectLst/>
              <a:latin typeface="+mn-lt"/>
              <a:ea typeface="+mn-ea"/>
              <a:cs typeface="+mn-cs"/>
            </a:endParaRPr>
          </a:p>
          <a:p>
            <a:pPr marL="171450" indent="-171450" fontAlgn="base">
              <a:buFont typeface="Arial" panose="020B0604020202020204" pitchFamily="34" charset="0"/>
              <a:buChar char="•"/>
            </a:pPr>
            <a:r>
              <a:rPr lang="en-US">
                <a:cs typeface="Calibri"/>
              </a:rPr>
              <a:t>Facilitator Question: </a:t>
            </a:r>
            <a:r>
              <a:rPr lang="en-US" b="1">
                <a:cs typeface="Calibri"/>
              </a:rPr>
              <a:t>Can you think of other barriers for either clients or providers? </a:t>
            </a:r>
          </a:p>
          <a:p>
            <a:pPr marL="0" indent="0">
              <a:buFont typeface="Arial" panose="020B0604020202020204" pitchFamily="34" charset="0"/>
              <a:buNone/>
            </a:pPr>
            <a:endParaRPr lang="en-US" b="1">
              <a:cs typeface="Calibri"/>
            </a:endParaRPr>
          </a:p>
        </p:txBody>
      </p:sp>
      <p:sp>
        <p:nvSpPr>
          <p:cNvPr id="4" name="Slide Number Placeholder 3"/>
          <p:cNvSpPr>
            <a:spLocks noGrp="1"/>
          </p:cNvSpPr>
          <p:nvPr>
            <p:ph type="sldNum" sz="quarter" idx="5"/>
          </p:nvPr>
        </p:nvSpPr>
        <p:spPr/>
        <p:txBody>
          <a:bodyPr/>
          <a:lstStyle/>
          <a:p>
            <a:fld id="{B0561E85-630D-42F3-9EA1-8CC5DA43BF22}" type="slidenum">
              <a:rPr lang="en-US" smtClean="0"/>
              <a:t>32</a:t>
            </a:fld>
            <a:endParaRPr lang="en-US"/>
          </a:p>
        </p:txBody>
      </p:sp>
    </p:spTree>
    <p:extLst>
      <p:ext uri="{BB962C8B-B14F-4D97-AF65-F5344CB8AC3E}">
        <p14:creationId xmlns:p14="http://schemas.microsoft.com/office/powerpoint/2010/main" val="197407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By bringing these issues up in the context of FP, we are not saying women with SUD shouldn't ever get pregnant or should have their reproductive autonomy impinged upon - but rather we should optimize their care, including ensuring all women who want MAT have access to it and that they have the support they need to continue with it. </a:t>
            </a:r>
          </a:p>
          <a:p>
            <a:endParaRPr lang="en-US"/>
          </a:p>
          <a:p>
            <a:endParaRPr lang="en-US"/>
          </a:p>
          <a:p>
            <a:r>
              <a:rPr lang="en-US" sz="105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B0561E85-630D-42F3-9EA1-8CC5DA43BF22}" type="slidenum">
              <a:rPr lang="en-US" smtClean="0"/>
              <a:t>33</a:t>
            </a:fld>
            <a:endParaRPr lang="en-US"/>
          </a:p>
        </p:txBody>
      </p:sp>
    </p:spTree>
    <p:extLst>
      <p:ext uri="{BB962C8B-B14F-4D97-AF65-F5344CB8AC3E}">
        <p14:creationId xmlns:p14="http://schemas.microsoft.com/office/powerpoint/2010/main" val="3210829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For people w OUD, MOUD isn't something to "consider", it is the evidence-based care of the disease. </a:t>
            </a:r>
            <a:r>
              <a:rPr lang="en-US"/>
              <a:t>MAT/MOUD is recommended and effective during pregnancy and breastfeeding</a:t>
            </a:r>
            <a:endParaRPr lang="en-US" sz="1200" kern="1200">
              <a:solidFill>
                <a:schemeClr val="tx1"/>
              </a:solidFill>
              <a:effectLst/>
              <a:latin typeface="+mn-lt"/>
              <a:ea typeface="+mn-ea"/>
              <a:cs typeface="+mn-cs"/>
            </a:endParaRPr>
          </a:p>
          <a:p>
            <a:pPr marL="0" indent="0">
              <a:buFont typeface="Arial" panose="020B0604020202020204" pitchFamily="34" charset="0"/>
              <a:buNone/>
              <a:defRPr/>
            </a:pPr>
            <a:endParaRPr lang="en-US"/>
          </a:p>
          <a:p>
            <a:pPr marL="171450" indent="-171450">
              <a:buFont typeface="Arial" panose="020B0604020202020204" pitchFamily="34" charset="0"/>
              <a:buChar char="•"/>
              <a:defRPr/>
            </a:pPr>
            <a:r>
              <a:rPr lang="en-US"/>
              <a:t>Unfortunately, MAT is greatly underused. The slow adoption of </a:t>
            </a:r>
            <a:r>
              <a:rPr lang="en-US" b="0"/>
              <a:t>these evidence-based treatment options for alcohol and opioid dependence is partly due to misconceptions about substituting one drug for another.</a:t>
            </a:r>
            <a:endParaRPr lang="en-US" b="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171450" indent="-171450">
              <a:buFont typeface="Arial" panose="020B0604020202020204" pitchFamily="34" charset="0"/>
              <a:buChar char="•"/>
              <a:defRPr/>
            </a:pPr>
            <a:r>
              <a:rPr lang="en-US" b="0"/>
              <a:t>Other factors include lack of training for physicians and negative opinions toward MAT in communities and among health care professionals.</a:t>
            </a:r>
            <a:r>
              <a:rPr lang="en-US"/>
              <a:t> </a:t>
            </a:r>
            <a:endParaRPr lang="en-US" b="0">
              <a:cs typeface="Calibri"/>
            </a:endParaRPr>
          </a:p>
          <a:p>
            <a:pPr marL="0" indent="0">
              <a:buFont typeface="Arial" panose="020B0604020202020204" pitchFamily="34" charset="0"/>
              <a:buNone/>
              <a:defRPr/>
            </a:pPr>
            <a:endParaRPr lang="en-US" b="0" baseline="0"/>
          </a:p>
          <a:p>
            <a:pPr marL="171450" indent="-171450">
              <a:buFont typeface="Arial" panose="020B0604020202020204" pitchFamily="34" charset="0"/>
              <a:buChar char="•"/>
              <a:defRPr/>
            </a:pPr>
            <a:r>
              <a:rPr lang="en-US" b="0" baseline="0"/>
              <a:t>The benefit of that infant from breastfeeding including skin to skin contact and holding the infant closely rather than to the amount of maternal opioid agonist secreted in the breast milk.</a:t>
            </a:r>
            <a:r>
              <a:rPr lang="en-US" b="0"/>
              <a:t> </a:t>
            </a:r>
            <a:endParaRPr lang="en-US" b="0">
              <a:cs typeface="Calibri"/>
            </a:endParaRPr>
          </a:p>
          <a:p>
            <a:pPr marL="171450" indent="-171450">
              <a:buFont typeface="Arial" panose="020B0604020202020204" pitchFamily="34" charset="0"/>
              <a:buChar char="•"/>
              <a:defRPr/>
            </a:pPr>
            <a:endParaRPr lang="en-US">
              <a:cs typeface="Calibri"/>
            </a:endParaRPr>
          </a:p>
          <a:p>
            <a:pPr marL="171450" indent="-171450">
              <a:buFont typeface="Arial" panose="020B0604020202020204" pitchFamily="34" charset="0"/>
              <a:buChar char="•"/>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34</a:t>
            </a:fld>
            <a:endParaRPr lang="en-US"/>
          </a:p>
        </p:txBody>
      </p:sp>
    </p:spTree>
    <p:extLst>
      <p:ext uri="{BB962C8B-B14F-4D97-AF65-F5344CB8AC3E}">
        <p14:creationId xmlns:p14="http://schemas.microsoft.com/office/powerpoint/2010/main" val="12483053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35</a:t>
            </a:fld>
            <a:endParaRPr lang="en-US"/>
          </a:p>
        </p:txBody>
      </p:sp>
    </p:spTree>
    <p:extLst>
      <p:ext uri="{BB962C8B-B14F-4D97-AF65-F5344CB8AC3E}">
        <p14:creationId xmlns:p14="http://schemas.microsoft.com/office/powerpoint/2010/main" val="3625451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36</a:t>
            </a:fld>
            <a:endParaRPr lang="en-US"/>
          </a:p>
        </p:txBody>
      </p:sp>
    </p:spTree>
    <p:extLst>
      <p:ext uri="{BB962C8B-B14F-4D97-AF65-F5344CB8AC3E}">
        <p14:creationId xmlns:p14="http://schemas.microsoft.com/office/powerpoint/2010/main" val="1727923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we’re going to transition to talking about a few concepts that both your patient populations are likely to have experienced: Trauma, Stigma, Medical Mistrust and Ambivalence. </a:t>
            </a: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37</a:t>
            </a:fld>
            <a:endParaRPr lang="en-US"/>
          </a:p>
        </p:txBody>
      </p:sp>
    </p:spTree>
    <p:extLst>
      <p:ext uri="{BB962C8B-B14F-4D97-AF65-F5344CB8AC3E}">
        <p14:creationId xmlns:p14="http://schemas.microsoft.com/office/powerpoint/2010/main" val="1113508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event + the way the event is experienced + the effect on the person = Trauma </a:t>
            </a: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38</a:t>
            </a:fld>
            <a:endParaRPr lang="en-US"/>
          </a:p>
        </p:txBody>
      </p:sp>
    </p:spTree>
    <p:extLst>
      <p:ext uri="{BB962C8B-B14F-4D97-AF65-F5344CB8AC3E}">
        <p14:creationId xmlns:p14="http://schemas.microsoft.com/office/powerpoint/2010/main" val="2971764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These are examples of systematic traumatic events that lead to </a:t>
            </a:r>
            <a:r>
              <a:rPr lang="en-US" sz="1200">
                <a:highlight>
                  <a:srgbClr val="FFFF00"/>
                </a:highlight>
              </a:rPr>
              <a:t>sustained cultural disruption and community destruction</a:t>
            </a:r>
          </a:p>
          <a:p>
            <a:endParaRPr lang="en-US">
              <a:highlight>
                <a:srgbClr val="FFFF00"/>
              </a:highlight>
              <a:cs typeface="Calibri"/>
            </a:endParaRPr>
          </a:p>
          <a:p>
            <a:endParaRPr lang="en-US">
              <a:highlight>
                <a:srgbClr val="FFFF00"/>
              </a:highligh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What is similar about FP and SUD care is the need to very consciously engage with the structural and interpersonal contexts of peoples lives in order to provide person-centered care - e.g. these are personal behaviors (both substance use and FP) that are stigmatized and socially contextualized and, without acknowledging and attending to them, many providers won't be able to meet their patients’ needs.</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9A875EEC-5EB9-4DA9-8D23-2B8AC29C2B1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75407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900" b="0" i="0">
                <a:solidFill>
                  <a:srgbClr val="333333"/>
                </a:solidFill>
                <a:effectLst/>
                <a:latin typeface="nyt-imperial"/>
              </a:rPr>
              <a:t>All of the above are instances in which the state sought to limit the reproduction of the poor, people of color and other groups, because of a belief that doing so would be for the good of society.</a:t>
            </a:r>
          </a:p>
          <a:p>
            <a:pPr>
              <a:buFont typeface="Arial" charset="0"/>
              <a:buNone/>
            </a:pPr>
            <a:endParaRPr lang="en-US" sz="900">
              <a:ea typeface="ＭＳ Ｐゴシック" charset="0"/>
            </a:endParaRPr>
          </a:p>
          <a:p>
            <a:pPr>
              <a:buFont typeface="Arial" charset="0"/>
              <a:buNone/>
            </a:pPr>
            <a:r>
              <a:rPr lang="en-US" sz="900">
                <a:ea typeface="ＭＳ Ｐゴシック" charset="0"/>
              </a:rPr>
              <a:t>Other specific examples: </a:t>
            </a:r>
          </a:p>
          <a:p>
            <a:pPr>
              <a:buFont typeface="Arial" charset="0"/>
              <a:buChar char="•"/>
            </a:pPr>
            <a:r>
              <a:rPr lang="en-US">
                <a:ea typeface="ＭＳ Ｐゴシック" charset="0"/>
              </a:rPr>
              <a:t>Unethical testing of oral contraceptives in Puerto Rico</a:t>
            </a:r>
          </a:p>
          <a:p>
            <a:pPr>
              <a:buFont typeface="Arial" charset="0"/>
              <a:buChar char="•"/>
            </a:pPr>
            <a:endParaRPr lang="en-US" sz="900">
              <a:ea typeface="ＭＳ Ｐゴシック" charset="0"/>
            </a:endParaRPr>
          </a:p>
          <a:p>
            <a:pPr>
              <a:buFont typeface="Arial" charset="0"/>
              <a:buChar char="•"/>
            </a:pPr>
            <a:r>
              <a:rPr lang="en-US">
                <a:ea typeface="ＭＳ Ｐゴシック" charset="0"/>
              </a:rPr>
              <a:t>Targeted marketing of Depo Provera</a:t>
            </a:r>
          </a:p>
          <a:p>
            <a:pPr>
              <a:buFont typeface="Arial" charset="0"/>
              <a:buChar char="•"/>
            </a:pPr>
            <a:endParaRPr lang="en-US" sz="900">
              <a:ea typeface="ＭＳ Ｐゴシック" charset="0"/>
            </a:endParaRPr>
          </a:p>
          <a:p>
            <a:pPr>
              <a:buFont typeface="Arial" charset="0"/>
              <a:buChar char="•"/>
            </a:pPr>
            <a:r>
              <a:rPr lang="en-US">
                <a:ea typeface="ＭＳ Ｐゴシック" charset="0"/>
              </a:rPr>
              <a:t>Coercive sterilization of150 incarcerated women in California from 2006-2010</a:t>
            </a:r>
          </a:p>
          <a:p>
            <a:endParaRPr lang="en-US"/>
          </a:p>
        </p:txBody>
      </p:sp>
      <p:sp>
        <p:nvSpPr>
          <p:cNvPr id="4" name="Slide Number Placeholder 3"/>
          <p:cNvSpPr>
            <a:spLocks noGrp="1"/>
          </p:cNvSpPr>
          <p:nvPr>
            <p:ph type="sldNum" sz="quarter" idx="10"/>
          </p:nvPr>
        </p:nvSpPr>
        <p:spPr/>
        <p:txBody>
          <a:bodyPr/>
          <a:lstStyle/>
          <a:p>
            <a:fld id="{FF9A48DE-514B-4A61-8E6F-783231AB0AFD}" type="slidenum">
              <a:rPr lang="en-US" smtClean="0"/>
              <a:t>40</a:t>
            </a:fld>
            <a:endParaRPr lang="en-US"/>
          </a:p>
        </p:txBody>
      </p:sp>
    </p:spTree>
    <p:extLst>
      <p:ext uri="{BB962C8B-B14F-4D97-AF65-F5344CB8AC3E}">
        <p14:creationId xmlns:p14="http://schemas.microsoft.com/office/powerpoint/2010/main" val="21790627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a:solidFill>
                  <a:srgbClr val="333333"/>
                </a:solidFill>
                <a:effectLst/>
                <a:latin typeface="nyt-imperial"/>
              </a:rPr>
              <a:t>All of the above are instances in which the state sought to limit the reproduction of the poor, people of color and other groups, because of a belief that doing so would be for the good of society.</a:t>
            </a:r>
          </a:p>
          <a:p>
            <a:pPr algn="l" fontAlgn="base"/>
            <a:r>
              <a:rPr lang="en-US" b="0" i="0">
                <a:solidFill>
                  <a:srgbClr val="333333"/>
                </a:solidFill>
                <a:effectLst/>
                <a:latin typeface="nyt-imperial"/>
              </a:rPr>
              <a:t>Today, this age-old idea that reproduction is to blame for societal problems has seen a resurgence in the current enthusiasm around long-acting, reversible contraception.</a:t>
            </a:r>
          </a:p>
          <a:p>
            <a:endParaRPr lang="en-US"/>
          </a:p>
          <a:p>
            <a:r>
              <a:rPr lang="en-US" b="0" i="0">
                <a:solidFill>
                  <a:srgbClr val="333333"/>
                </a:solidFill>
                <a:effectLst/>
                <a:latin typeface="nyt-imperial"/>
              </a:rPr>
              <a:t>Providing contraception is critical because it is a core component of women’s health care, not because of an unfounded belief that it is a silver bullet for poverty.</a:t>
            </a:r>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41</a:t>
            </a:fld>
            <a:endParaRPr lang="en-US"/>
          </a:p>
        </p:txBody>
      </p:sp>
    </p:spTree>
    <p:extLst>
      <p:ext uri="{BB962C8B-B14F-4D97-AF65-F5344CB8AC3E}">
        <p14:creationId xmlns:p14="http://schemas.microsoft.com/office/powerpoint/2010/main" val="276020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4</a:t>
            </a:fld>
            <a:endParaRPr lang="en-US"/>
          </a:p>
        </p:txBody>
      </p:sp>
    </p:spTree>
    <p:extLst>
      <p:ext uri="{BB962C8B-B14F-4D97-AF65-F5344CB8AC3E}">
        <p14:creationId xmlns:p14="http://schemas.microsoft.com/office/powerpoint/2010/main" val="8939793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1515"/>
            <a:r>
              <a:rPr lang="en-US" sz="1200" b="1"/>
              <a:t>Trauma/adverse experiences</a:t>
            </a:r>
          </a:p>
          <a:p>
            <a:pPr marL="163409" indent="-163409" defTabSz="871515">
              <a:buFontTx/>
              <a:buChar char="-"/>
            </a:pPr>
            <a:r>
              <a:rPr lang="en-US" sz="1200"/>
              <a:t>Rates of drug use are higher among women with post traumatic stress disorder. </a:t>
            </a:r>
          </a:p>
          <a:p>
            <a:pPr marL="163409" indent="-163409" defTabSz="871515">
              <a:buFontTx/>
              <a:buChar char="-"/>
            </a:pPr>
            <a:r>
              <a:rPr lang="en-US" sz="1200"/>
              <a:t>When the body experiences stress, it produces endorphins. But, that feeling is short lived. Many turn to drugs to reproduce that temporary numbing effect.</a:t>
            </a:r>
          </a:p>
          <a:p>
            <a:pPr marL="163409" indent="-163409" defTabSz="871515">
              <a:buFontTx/>
              <a:buChar char="-"/>
            </a:pPr>
            <a:r>
              <a:rPr lang="en-US" sz="1200"/>
              <a:t>Research has found that the vast majority of women entering treatment for opioid use disorder have a history of sexual assault, trauma, domestic violence, or come from home where their caregivers used drugs. </a:t>
            </a:r>
          </a:p>
        </p:txBody>
      </p:sp>
      <p:sp>
        <p:nvSpPr>
          <p:cNvPr id="4" name="Slide Number Placeholder 3"/>
          <p:cNvSpPr>
            <a:spLocks noGrp="1"/>
          </p:cNvSpPr>
          <p:nvPr>
            <p:ph type="sldNum" sz="quarter" idx="5"/>
          </p:nvPr>
        </p:nvSpPr>
        <p:spPr/>
        <p:txBody>
          <a:bodyPr/>
          <a:lstStyle/>
          <a:p>
            <a:fld id="{B0561E85-630D-42F3-9EA1-8CC5DA43BF22}" type="slidenum">
              <a:rPr lang="en-US" smtClean="0"/>
              <a:t>42</a:t>
            </a:fld>
            <a:endParaRPr lang="en-US"/>
          </a:p>
        </p:txBody>
      </p:sp>
    </p:spTree>
    <p:extLst>
      <p:ext uri="{BB962C8B-B14F-4D97-AF65-F5344CB8AC3E}">
        <p14:creationId xmlns:p14="http://schemas.microsoft.com/office/powerpoint/2010/main" val="3495576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43</a:t>
            </a:fld>
            <a:endParaRPr lang="en-US"/>
          </a:p>
        </p:txBody>
      </p:sp>
    </p:spTree>
    <p:extLst>
      <p:ext uri="{BB962C8B-B14F-4D97-AF65-F5344CB8AC3E}">
        <p14:creationId xmlns:p14="http://schemas.microsoft.com/office/powerpoint/2010/main" val="47044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Ask participants to brainstorm some ways that each of these issues may impact family planning services and/or SUD services including if they saw any examples of this in the video. Ask participants to share their examples with the group. </a:t>
            </a:r>
            <a:endParaRPr lang="en-US"/>
          </a:p>
          <a:p>
            <a:endParaRPr lang="en-US"/>
          </a:p>
          <a:p>
            <a:pPr marL="171450" lvl="0" indent="-171450">
              <a:buFont typeface="Arial" panose="020B0604020202020204" pitchFamily="34" charset="0"/>
              <a:buChar char="•"/>
            </a:pPr>
            <a:r>
              <a:rPr lang="en-US" sz="1200"/>
              <a:t>Research has found that people of color are prescribed fewer pain medications, </a:t>
            </a:r>
            <a:r>
              <a:rPr lang="en-US" sz="1200" kern="1200">
                <a:solidFill>
                  <a:schemeClr val="tx1"/>
                </a:solidFill>
                <a:effectLst/>
                <a:latin typeface="+mn-lt"/>
                <a:ea typeface="+mn-ea"/>
                <a:cs typeface="+mn-cs"/>
              </a:rPr>
              <a:t>due to two misperceptions on part of health care professionals:  (1) that they can handle more pain,  and (2) that they are more likely to misuse pain medications than others.  This has led to not even asking for this type of medication when warranted.</a:t>
            </a:r>
          </a:p>
        </p:txBody>
      </p:sp>
      <p:sp>
        <p:nvSpPr>
          <p:cNvPr id="4" name="Slide Number Placeholder 3"/>
          <p:cNvSpPr>
            <a:spLocks noGrp="1"/>
          </p:cNvSpPr>
          <p:nvPr>
            <p:ph type="sldNum" sz="quarter" idx="5"/>
          </p:nvPr>
        </p:nvSpPr>
        <p:spPr/>
        <p:txBody>
          <a:bodyPr/>
          <a:lstStyle/>
          <a:p>
            <a:fld id="{B0561E85-630D-42F3-9EA1-8CC5DA43BF22}" type="slidenum">
              <a:rPr lang="en-US" smtClean="0"/>
              <a:t>44</a:t>
            </a:fld>
            <a:endParaRPr lang="en-US"/>
          </a:p>
        </p:txBody>
      </p:sp>
    </p:spTree>
    <p:extLst>
      <p:ext uri="{BB962C8B-B14F-4D97-AF65-F5344CB8AC3E}">
        <p14:creationId xmlns:p14="http://schemas.microsoft.com/office/powerpoint/2010/main" val="1283604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Mistrust</a:t>
            </a:r>
            <a:r>
              <a:rPr lang="en-US" sz="1200" b="0" i="0" kern="1200">
                <a:solidFill>
                  <a:schemeClr val="tx1"/>
                </a:solidFill>
                <a:effectLst/>
                <a:latin typeface="+mn-lt"/>
                <a:ea typeface="+mn-ea"/>
                <a:cs typeface="+mn-cs"/>
              </a:rPr>
              <a:t> is a phenomenon created by and existing within a system that creates, sustains and reinforces racism, classism, homophobia and transphobia, and stigma. </a:t>
            </a: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45</a:t>
            </a:fld>
            <a:endParaRPr lang="en-US"/>
          </a:p>
        </p:txBody>
      </p:sp>
    </p:spTree>
    <p:extLst>
      <p:ext uri="{BB962C8B-B14F-4D97-AF65-F5344CB8AC3E}">
        <p14:creationId xmlns:p14="http://schemas.microsoft.com/office/powerpoint/2010/main" val="348581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Different patterns of preferences for contraceptive methods by race/ethnicity (</a:t>
            </a:r>
            <a:r>
              <a:rPr lang="en-US" altLang="en-US" err="1">
                <a:cs typeface="Arial" pitchFamily="34" charset="0"/>
              </a:rPr>
              <a:t>Thorbun</a:t>
            </a:r>
            <a:r>
              <a:rPr lang="en-US" altLang="en-US">
                <a:cs typeface="Arial" pitchFamily="34" charset="0"/>
              </a:rPr>
              <a:t> and Bogart: </a:t>
            </a:r>
            <a:r>
              <a:rPr lang="en-US" altLang="en-US" i="1">
                <a:cs typeface="Arial" pitchFamily="34" charset="0"/>
              </a:rPr>
              <a:t>Women’s Health</a:t>
            </a:r>
            <a:r>
              <a:rPr lang="en-US" altLang="en-US">
                <a:cs typeface="Arial" pitchFamily="34" charset="0"/>
              </a:rPr>
              <a:t>, 2005)</a:t>
            </a: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Ask participants to brainstorm some ways that medical mistrust may impact family planning services and/or SUD services including if they saw any examples of this in the video. Ask participants to share their examples with the group. </a:t>
            </a:r>
            <a:endParaRPr lang="en-US" sz="1200"/>
          </a:p>
          <a:p>
            <a:pPr lvl="0"/>
            <a:endParaRPr lang="en-US" sz="1200" kern="1200">
              <a:solidFill>
                <a:schemeClr val="tx1"/>
              </a:solidFill>
              <a:effectLst/>
              <a:latin typeface="+mn-lt"/>
              <a:ea typeface="+mn-ea"/>
              <a:cs typeface="+mn-cs"/>
            </a:endParaRPr>
          </a:p>
          <a:p>
            <a:r>
              <a:rPr lang="en-US"/>
              <a:t>Lori, 2011: </a:t>
            </a:r>
            <a:r>
              <a:rPr lang="en-US">
                <a:hlinkClick r:id="rId3"/>
              </a:rPr>
              <a:t>https://www.ncbi.nlm.nih.gov/pmc/articles/PMC3277208/</a:t>
            </a:r>
            <a:endParaRPr lang="en-US"/>
          </a:p>
          <a:p>
            <a:endParaRPr lang="en-US"/>
          </a:p>
          <a:p>
            <a:r>
              <a:rPr lang="en-US"/>
              <a:t>Discriminatory application towards racial minorities of criminal sanctions against prenatal substance use fosters deep and abiding medical mistrust. </a:t>
            </a:r>
          </a:p>
        </p:txBody>
      </p:sp>
      <p:sp>
        <p:nvSpPr>
          <p:cNvPr id="4" name="Slide Number Placeholder 3"/>
          <p:cNvSpPr>
            <a:spLocks noGrp="1"/>
          </p:cNvSpPr>
          <p:nvPr>
            <p:ph type="sldNum" sz="quarter" idx="5"/>
          </p:nvPr>
        </p:nvSpPr>
        <p:spPr/>
        <p:txBody>
          <a:bodyPr/>
          <a:lstStyle/>
          <a:p>
            <a:fld id="{B0561E85-630D-42F3-9EA1-8CC5DA43BF22}" type="slidenum">
              <a:rPr lang="en-US" smtClean="0"/>
              <a:t>46</a:t>
            </a:fld>
            <a:endParaRPr lang="en-US"/>
          </a:p>
        </p:txBody>
      </p:sp>
    </p:spTree>
    <p:extLst>
      <p:ext uri="{BB962C8B-B14F-4D97-AF65-F5344CB8AC3E}">
        <p14:creationId xmlns:p14="http://schemas.microsoft.com/office/powerpoint/2010/main" val="18315016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sz="1200" kern="1200">
                <a:solidFill>
                  <a:schemeClr val="tx1"/>
                </a:solidFill>
                <a:effectLst/>
                <a:latin typeface="+mn-lt"/>
                <a:ea typeface="+mn-ea"/>
                <a:cs typeface="+mn-cs"/>
              </a:rPr>
              <a:t>However, we know that current data suggest providers both feel and act differently…</a:t>
            </a:r>
            <a:endParaRPr lang="en-US" altLang="en-US"/>
          </a:p>
        </p:txBody>
      </p:sp>
      <p:sp>
        <p:nvSpPr>
          <p:cNvPr id="82948"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C6772A-234F-417B-8468-60C2BF3DE80D}" type="slidenum">
              <a:rPr lang="en-US" altLang="en-US" smtClean="0"/>
              <a:pPr eaLnBrk="1" hangingPunct="1"/>
              <a:t>47</a:t>
            </a:fld>
            <a:endParaRPr lang="en-US" altLang="en-US"/>
          </a:p>
        </p:txBody>
      </p:sp>
    </p:spTree>
    <p:extLst>
      <p:ext uri="{BB962C8B-B14F-4D97-AF65-F5344CB8AC3E}">
        <p14:creationId xmlns:p14="http://schemas.microsoft.com/office/powerpoint/2010/main" val="2768703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5268" indent="-278949" eaLnBrk="0" hangingPunct="0">
              <a:defRPr>
                <a:solidFill>
                  <a:schemeClr val="tx1"/>
                </a:solidFill>
                <a:latin typeface="Arial" charset="0"/>
              </a:defRPr>
            </a:lvl2pPr>
            <a:lvl3pPr marL="1115797" indent="-223159" eaLnBrk="0" hangingPunct="0">
              <a:defRPr>
                <a:solidFill>
                  <a:schemeClr val="tx1"/>
                </a:solidFill>
                <a:latin typeface="Arial" charset="0"/>
              </a:defRPr>
            </a:lvl3pPr>
            <a:lvl4pPr marL="1562115" indent="-223159" eaLnBrk="0" hangingPunct="0">
              <a:defRPr>
                <a:solidFill>
                  <a:schemeClr val="tx1"/>
                </a:solidFill>
                <a:latin typeface="Arial" charset="0"/>
              </a:defRPr>
            </a:lvl4pPr>
            <a:lvl5pPr marL="2008434" indent="-223159" eaLnBrk="0" hangingPunct="0">
              <a:defRPr>
                <a:solidFill>
                  <a:schemeClr val="tx1"/>
                </a:solidFill>
                <a:latin typeface="Arial" charset="0"/>
              </a:defRPr>
            </a:lvl5pPr>
            <a:lvl6pPr marL="2454753" indent="-223159" eaLnBrk="0" fontAlgn="base" hangingPunct="0">
              <a:spcBef>
                <a:spcPct val="0"/>
              </a:spcBef>
              <a:spcAft>
                <a:spcPct val="0"/>
              </a:spcAft>
              <a:defRPr>
                <a:solidFill>
                  <a:schemeClr val="tx1"/>
                </a:solidFill>
                <a:latin typeface="Arial" charset="0"/>
              </a:defRPr>
            </a:lvl6pPr>
            <a:lvl7pPr marL="2901071" indent="-223159" eaLnBrk="0" fontAlgn="base" hangingPunct="0">
              <a:spcBef>
                <a:spcPct val="0"/>
              </a:spcBef>
              <a:spcAft>
                <a:spcPct val="0"/>
              </a:spcAft>
              <a:defRPr>
                <a:solidFill>
                  <a:schemeClr val="tx1"/>
                </a:solidFill>
                <a:latin typeface="Arial" charset="0"/>
              </a:defRPr>
            </a:lvl7pPr>
            <a:lvl8pPr marL="3347390" indent="-223159" eaLnBrk="0" fontAlgn="base" hangingPunct="0">
              <a:spcBef>
                <a:spcPct val="0"/>
              </a:spcBef>
              <a:spcAft>
                <a:spcPct val="0"/>
              </a:spcAft>
              <a:defRPr>
                <a:solidFill>
                  <a:schemeClr val="tx1"/>
                </a:solidFill>
                <a:latin typeface="Arial" charset="0"/>
              </a:defRPr>
            </a:lvl8pPr>
            <a:lvl9pPr marL="3793708" indent="-223159" eaLnBrk="0" fontAlgn="base" hangingPunct="0">
              <a:spcBef>
                <a:spcPct val="0"/>
              </a:spcBef>
              <a:spcAft>
                <a:spcPct val="0"/>
              </a:spcAft>
              <a:defRPr>
                <a:solidFill>
                  <a:schemeClr val="tx1"/>
                </a:solidFill>
                <a:latin typeface="Arial" charset="0"/>
              </a:defRPr>
            </a:lvl9pPr>
          </a:lstStyle>
          <a:p>
            <a:pPr eaLnBrk="1" hangingPunct="1"/>
            <a:fld id="{730D4C60-9A5A-4757-939E-C11FBF5DB014}" type="slidenum">
              <a:rPr lang="en-US" altLang="en-US" smtClean="0">
                <a:solidFill>
                  <a:prstClr val="black"/>
                </a:solidFill>
              </a:rPr>
              <a:pPr eaLnBrk="1" hangingPunct="1"/>
              <a:t>48</a:t>
            </a:fld>
            <a:endParaRPr lang="en-US" altLang="en-US">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t>Recommendations by health care providers have been found to vary by patient race/ethnicity and socioeconomic status (SES) and may contribute to health disparities. </a:t>
            </a:r>
          </a:p>
          <a:p>
            <a:pPr eaLnBrk="1" hangingPunct="1"/>
            <a:endParaRPr lang="en-US" altLang="en-US"/>
          </a:p>
          <a:p>
            <a:r>
              <a:rPr lang="en-US" sz="1200" b="0" i="0" kern="1200">
                <a:solidFill>
                  <a:schemeClr val="tx1"/>
                </a:solidFill>
                <a:effectLst/>
                <a:latin typeface="+mn-lt"/>
                <a:ea typeface="+mn-ea"/>
                <a:cs typeface="+mn-cs"/>
              </a:rPr>
              <a:t>This graph shows the increased odds of recommending IUC to black and Latina women. This is of concern given the historical relationship of efforts to promote contraception with attempts to limit the fertility of minority and poor women in the United States and draws </a:t>
            </a:r>
            <a:r>
              <a:rPr lang="en-US" altLang="en-US"/>
              <a:t>attention to the </a:t>
            </a:r>
            <a:r>
              <a:rPr lang="en-US"/>
              <a:t>need for historical and cultural sensitivity in the promotion of this contraceptive method among minority women. </a:t>
            </a:r>
            <a:endParaRPr lang="en-US" altLang="en-US"/>
          </a:p>
          <a:p>
            <a:pPr eaLnBrk="1" hangingPunct="1"/>
            <a:endParaRPr lang="en-US" altLang="en-US"/>
          </a:p>
          <a:p>
            <a:pPr eaLnBrk="1" hangingPunct="1"/>
            <a:r>
              <a:rPr lang="en-US" altLang="en-US"/>
              <a:t>Note: </a:t>
            </a:r>
            <a:r>
              <a:rPr lang="en-US"/>
              <a:t>An intrauterine contraceptive (</a:t>
            </a:r>
            <a:r>
              <a:rPr lang="en-US" b="0"/>
              <a:t>IUC) is</a:t>
            </a:r>
            <a:r>
              <a:rPr lang="en-US" b="1"/>
              <a:t> </a:t>
            </a:r>
            <a:r>
              <a:rPr lang="en-US"/>
              <a:t>more commonly known as an </a:t>
            </a:r>
            <a:r>
              <a:rPr lang="en-US" b="0"/>
              <a:t>IUD. </a:t>
            </a:r>
          </a:p>
          <a:p>
            <a:pPr eaLnBrk="1" hangingPunct="1"/>
            <a:endParaRPr lang="en-US" altLang="en-US" b="0"/>
          </a:p>
          <a:p>
            <a:r>
              <a:rPr lang="en-US" sz="1200" b="0" i="0" kern="1200">
                <a:solidFill>
                  <a:schemeClr val="tx1"/>
                </a:solidFill>
                <a:effectLst/>
                <a:latin typeface="+mn-lt"/>
                <a:ea typeface="+mn-ea"/>
                <a:cs typeface="+mn-cs"/>
              </a:rPr>
              <a:t>This study is consistent with several other studies of patient experiences with contraceptive counseling that found that black and Latina women more frequently report being encouraged to limit their family size and use contraceptive methods than whites.</a:t>
            </a:r>
            <a:r>
              <a:rPr lang="en-US" sz="1200" b="0" i="0" u="none" strike="noStrike" kern="1200" baseline="30000">
                <a:solidFill>
                  <a:schemeClr val="tx1"/>
                </a:solidFill>
                <a:effectLst/>
                <a:latin typeface="+mn-lt"/>
                <a:ea typeface="+mn-ea"/>
                <a:cs typeface="+mn-cs"/>
                <a:hlinkClick r:id="rId3"/>
              </a:rPr>
              <a:t>11</a:t>
            </a:r>
            <a:endParaRPr lang="en-US" sz="1200" b="0" i="0" kern="1200">
              <a:solidFill>
                <a:schemeClr val="tx1"/>
              </a:solidFill>
              <a:effectLst/>
              <a:latin typeface="+mn-lt"/>
              <a:ea typeface="+mn-ea"/>
              <a:cs typeface="+mn-cs"/>
            </a:endParaRPr>
          </a:p>
          <a:p>
            <a:pPr eaLnBrk="1" hangingPunct="1"/>
            <a:endParaRPr lang="en-US" altLang="en-US" b="0"/>
          </a:p>
        </p:txBody>
      </p:sp>
    </p:spTree>
    <p:extLst>
      <p:ext uri="{BB962C8B-B14F-4D97-AF65-F5344CB8AC3E}">
        <p14:creationId xmlns:p14="http://schemas.microsoft.com/office/powerpoint/2010/main" val="3396170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49</a:t>
            </a:fld>
            <a:endParaRPr lang="en-US"/>
          </a:p>
        </p:txBody>
      </p:sp>
    </p:spTree>
    <p:extLst>
      <p:ext uri="{BB962C8B-B14F-4D97-AF65-F5344CB8AC3E}">
        <p14:creationId xmlns:p14="http://schemas.microsoft.com/office/powerpoint/2010/main" val="1317283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Ask participants to brainstorm some ways that ambivalence may impact family planning services and/or SUD services including if they saw any examples of this in the video. Ask participants to share their examples with the group. </a:t>
            </a:r>
            <a:endParaRPr lang="en-US">
              <a:hlinkClick r:id="" action="ppaction://noaction"/>
            </a:endParaRPr>
          </a:p>
          <a:p>
            <a:endParaRPr lang="en-US">
              <a:hlinkClick r:id="" action="ppaction://noaction"/>
            </a:endParaRPr>
          </a:p>
          <a:p>
            <a:pPr marL="0" marR="0" lvl="0" indent="0" algn="l" defTabSz="914400" rtl="0" eaLnBrk="1" fontAlgn="auto" latinLnBrk="0" hangingPunct="1">
              <a:lnSpc>
                <a:spcPct val="100000"/>
              </a:lnSpc>
              <a:spcBef>
                <a:spcPts val="0"/>
              </a:spcBef>
              <a:spcAft>
                <a:spcPts val="1200"/>
              </a:spcAft>
              <a:buClrTx/>
              <a:buSzTx/>
              <a:buFont typeface="Arial"/>
              <a:buNone/>
              <a:tabLst/>
              <a:defRPr/>
            </a:pPr>
            <a:r>
              <a:rPr lang="en-US" b="1">
                <a:solidFill>
                  <a:srgbClr val="000000"/>
                </a:solidFill>
              </a:rPr>
              <a:t>How do women think about pregnancy? </a:t>
            </a:r>
          </a:p>
          <a:p>
            <a:pPr marL="171450" indent="-171450">
              <a:spcBef>
                <a:spcPts val="0"/>
              </a:spcBef>
              <a:spcAft>
                <a:spcPts val="1200"/>
              </a:spcAft>
              <a:buFont typeface="Arial" panose="020B0604020202020204" pitchFamily="34" charset="0"/>
              <a:buChar char="•"/>
            </a:pPr>
            <a:r>
              <a:rPr lang="en-US" b="1">
                <a:solidFill>
                  <a:srgbClr val="000000"/>
                </a:solidFill>
              </a:rPr>
              <a:t>Intentions</a:t>
            </a:r>
            <a:r>
              <a:rPr lang="en-US">
                <a:solidFill>
                  <a:srgbClr val="000000"/>
                </a:solidFill>
              </a:rPr>
              <a:t>: Timing-based ideas about if/when to get pregnant</a:t>
            </a:r>
          </a:p>
          <a:p>
            <a:pPr marL="171450" indent="-171450">
              <a:spcBef>
                <a:spcPts val="0"/>
              </a:spcBef>
              <a:spcAft>
                <a:spcPts val="1200"/>
              </a:spcAft>
              <a:buFont typeface="Arial" panose="020B0604020202020204" pitchFamily="34" charset="0"/>
              <a:buChar char="•"/>
            </a:pPr>
            <a:r>
              <a:rPr lang="en-US" b="1">
                <a:solidFill>
                  <a:srgbClr val="000000"/>
                </a:solidFill>
              </a:rPr>
              <a:t>Plans: </a:t>
            </a:r>
            <a:r>
              <a:rPr lang="en-US">
                <a:solidFill>
                  <a:srgbClr val="000000"/>
                </a:solidFill>
              </a:rPr>
              <a:t>Decisions about when to get pregnant and formulation of actions </a:t>
            </a:r>
          </a:p>
          <a:p>
            <a:pPr marL="171450" indent="-171450">
              <a:spcBef>
                <a:spcPts val="0"/>
              </a:spcBef>
              <a:spcAft>
                <a:spcPts val="1200"/>
              </a:spcAft>
              <a:buFont typeface="Arial" panose="020B0604020202020204" pitchFamily="34" charset="0"/>
              <a:buChar char="•"/>
            </a:pPr>
            <a:r>
              <a:rPr lang="en-US" b="1">
                <a:solidFill>
                  <a:srgbClr val="000000"/>
                </a:solidFill>
              </a:rPr>
              <a:t>Desires:  </a:t>
            </a:r>
            <a:r>
              <a:rPr lang="en-US">
                <a:solidFill>
                  <a:srgbClr val="000000"/>
                </a:solidFill>
              </a:rPr>
              <a:t>Strength of inclination to get pregnant or avoid pregnancy</a:t>
            </a:r>
          </a:p>
          <a:p>
            <a:pPr marL="171450" indent="-171450">
              <a:spcBef>
                <a:spcPts val="0"/>
              </a:spcBef>
              <a:spcAft>
                <a:spcPts val="1200"/>
              </a:spcAft>
              <a:buFont typeface="Arial" panose="020B0604020202020204" pitchFamily="34" charset="0"/>
              <a:buChar char="•"/>
            </a:pPr>
            <a:r>
              <a:rPr lang="en-US" b="1">
                <a:solidFill>
                  <a:srgbClr val="000000"/>
                </a:solidFill>
              </a:rPr>
              <a:t>Feelings: </a:t>
            </a:r>
            <a:r>
              <a:rPr lang="en-US">
                <a:solidFill>
                  <a:srgbClr val="000000"/>
                </a:solidFill>
              </a:rPr>
              <a:t>Emotional orientations towards pregnancy </a:t>
            </a:r>
          </a:p>
          <a:p>
            <a:pPr marL="171450" indent="-171450">
              <a:spcBef>
                <a:spcPts val="0"/>
              </a:spcBef>
              <a:spcAft>
                <a:spcPts val="1200"/>
              </a:spcAft>
              <a:buFont typeface="Arial" panose="020B0604020202020204" pitchFamily="34" charset="0"/>
              <a:buChar char="•"/>
            </a:pPr>
            <a:endParaRPr lang="en-US">
              <a:solidFill>
                <a:srgbClr val="000000"/>
              </a:solidFill>
            </a:endParaRPr>
          </a:p>
          <a:p>
            <a:pPr marL="457200" indent="-457200">
              <a:buFont typeface="Arial"/>
              <a:buChar char="•"/>
            </a:pPr>
            <a:r>
              <a:rPr lang="en-US" sz="2400" kern="1200">
                <a:solidFill>
                  <a:schemeClr val="tx1"/>
                </a:solidFill>
                <a:latin typeface="+mn-lt"/>
                <a:ea typeface="+mn-ea"/>
                <a:cs typeface="+mn-cs"/>
              </a:rPr>
              <a:t>All different concepts</a:t>
            </a:r>
          </a:p>
          <a:p>
            <a:endParaRPr lang="en-US" sz="2400" kern="1200">
              <a:solidFill>
                <a:schemeClr val="tx1"/>
              </a:solidFill>
              <a:latin typeface="+mn-lt"/>
              <a:ea typeface="+mn-ea"/>
              <a:cs typeface="+mn-cs"/>
            </a:endParaRPr>
          </a:p>
          <a:p>
            <a:pPr marL="457200" indent="-457200">
              <a:buFont typeface="Arial"/>
              <a:buChar char="•"/>
            </a:pPr>
            <a:r>
              <a:rPr lang="en-US" sz="2400" kern="1200">
                <a:solidFill>
                  <a:schemeClr val="tx1"/>
                </a:solidFill>
                <a:latin typeface="+mn-lt"/>
                <a:ea typeface="+mn-ea"/>
                <a:cs typeface="+mn-cs"/>
              </a:rPr>
              <a:t>Women may find all or only some meaningful</a:t>
            </a:r>
          </a:p>
          <a:p>
            <a:pPr lvl="1"/>
            <a:endParaRPr lang="en-US" sz="2400" kern="1200">
              <a:solidFill>
                <a:schemeClr val="tx1"/>
              </a:solidFill>
              <a:latin typeface="+mn-lt"/>
              <a:ea typeface="+mn-ea"/>
              <a:cs typeface="+mn-cs"/>
            </a:endParaRPr>
          </a:p>
          <a:p>
            <a:pPr marL="457200" indent="-457200">
              <a:buFont typeface="Arial"/>
              <a:buChar char="•"/>
            </a:pPr>
            <a:r>
              <a:rPr lang="en-US" sz="2400" kern="1200">
                <a:solidFill>
                  <a:schemeClr val="tx1"/>
                </a:solidFill>
                <a:latin typeface="+mn-lt"/>
                <a:ea typeface="+mn-ea"/>
                <a:cs typeface="+mn-cs"/>
              </a:rPr>
              <a:t>Often appear inconsistent with each other</a:t>
            </a:r>
          </a:p>
          <a:p>
            <a:pPr marL="171450" indent="-171450">
              <a:spcBef>
                <a:spcPts val="0"/>
              </a:spcBef>
              <a:spcAft>
                <a:spcPts val="1200"/>
              </a:spcAft>
              <a:buFont typeface="Arial" panose="020B0604020202020204" pitchFamily="34" charset="0"/>
              <a:buChar char="•"/>
            </a:pPr>
            <a:endParaRPr lang="en-US">
              <a:solidFill>
                <a:srgbClr val="000000"/>
              </a:solidFill>
            </a:endParaRPr>
          </a:p>
          <a:p>
            <a:r>
              <a:rPr lang="en-US"/>
              <a:t>Potential needs being met: happiness, numbing, euphoria </a:t>
            </a:r>
          </a:p>
          <a:p>
            <a:endParaRPr lang="en-US"/>
          </a:p>
          <a:p>
            <a:r>
              <a:rPr lang="en-US" sz="1200" kern="1200">
                <a:solidFill>
                  <a:schemeClr val="tx1"/>
                </a:solidFill>
                <a:latin typeface="+mn-lt"/>
                <a:ea typeface="+mn-ea"/>
                <a:cs typeface="+mn-cs"/>
              </a:rPr>
              <a:t>Being ambivalent means being simultaneously of two, contradictory minds. When it comes to substance use, these contradicting feelings can be very difficult to overcome. Individuals may desperately want to stop, but they also continue to feel dependent on substances to cope with life or for their happiness. People with an ambivalent attitude towards sobriety have some good reasons for seeking treatment and/or quitting, but they also find ways to justify continuing to use substances.</a:t>
            </a:r>
          </a:p>
          <a:p>
            <a:endParaRPr lang="en-US" sz="1200" kern="120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 action="ppaction://noaction"/>
              </a:rPr>
              <a:t>https://www.guttmacher.org/journals/psrh/2012/10/pregnancy-ambivalence-and-contraceptive-use-among-young-adults-united-states#</a:t>
            </a:r>
            <a:endParaRPr lang="en-US" b="1">
              <a:solidFill>
                <a:srgbClr val="000000"/>
              </a:solidFill>
            </a:endParaRP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50</a:t>
            </a:fld>
            <a:endParaRPr lang="en-US"/>
          </a:p>
        </p:txBody>
      </p:sp>
    </p:spTree>
    <p:extLst>
      <p:ext uri="{BB962C8B-B14F-4D97-AF65-F5344CB8AC3E}">
        <p14:creationId xmlns:p14="http://schemas.microsoft.com/office/powerpoint/2010/main" val="2223719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51</a:t>
            </a:fld>
            <a:endParaRPr lang="en-US"/>
          </a:p>
        </p:txBody>
      </p:sp>
    </p:spTree>
    <p:extLst>
      <p:ext uri="{BB962C8B-B14F-4D97-AF65-F5344CB8AC3E}">
        <p14:creationId xmlns:p14="http://schemas.microsoft.com/office/powerpoint/2010/main" val="68030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will be tailored specifically for each training</a:t>
            </a:r>
          </a:p>
        </p:txBody>
      </p:sp>
      <p:sp>
        <p:nvSpPr>
          <p:cNvPr id="4" name="Slide Number Placeholder 3"/>
          <p:cNvSpPr>
            <a:spLocks noGrp="1"/>
          </p:cNvSpPr>
          <p:nvPr>
            <p:ph type="sldNum" sz="quarter" idx="5"/>
          </p:nvPr>
        </p:nvSpPr>
        <p:spPr/>
        <p:txBody>
          <a:bodyPr/>
          <a:lstStyle/>
          <a:p>
            <a:fld id="{B0561E85-630D-42F3-9EA1-8CC5DA43BF22}" type="slidenum">
              <a:rPr lang="en-US" smtClean="0"/>
              <a:t>5</a:t>
            </a:fld>
            <a:endParaRPr lang="en-US"/>
          </a:p>
        </p:txBody>
      </p:sp>
    </p:spTree>
    <p:extLst>
      <p:ext uri="{BB962C8B-B14F-4D97-AF65-F5344CB8AC3E}">
        <p14:creationId xmlns:p14="http://schemas.microsoft.com/office/powerpoint/2010/main" val="21456403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52</a:t>
            </a:fld>
            <a:endParaRPr lang="en-US"/>
          </a:p>
        </p:txBody>
      </p:sp>
    </p:spTree>
    <p:extLst>
      <p:ext uri="{BB962C8B-B14F-4D97-AF65-F5344CB8AC3E}">
        <p14:creationId xmlns:p14="http://schemas.microsoft.com/office/powerpoint/2010/main" val="24572275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53</a:t>
            </a:fld>
            <a:endParaRPr lang="en-US"/>
          </a:p>
        </p:txBody>
      </p:sp>
    </p:spTree>
    <p:extLst>
      <p:ext uri="{BB962C8B-B14F-4D97-AF65-F5344CB8AC3E}">
        <p14:creationId xmlns:p14="http://schemas.microsoft.com/office/powerpoint/2010/main" val="10989162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54</a:t>
            </a:fld>
            <a:endParaRPr lang="en-US"/>
          </a:p>
        </p:txBody>
      </p:sp>
    </p:spTree>
    <p:extLst>
      <p:ext uri="{BB962C8B-B14F-4D97-AF65-F5344CB8AC3E}">
        <p14:creationId xmlns:p14="http://schemas.microsoft.com/office/powerpoint/2010/main" val="2654571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55</a:t>
            </a:fld>
            <a:endParaRPr lang="en-US"/>
          </a:p>
        </p:txBody>
      </p:sp>
    </p:spTree>
    <p:extLst>
      <p:ext uri="{BB962C8B-B14F-4D97-AF65-F5344CB8AC3E}">
        <p14:creationId xmlns:p14="http://schemas.microsoft.com/office/powerpoint/2010/main" val="17300869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56</a:t>
            </a:fld>
            <a:endParaRPr lang="en-US"/>
          </a:p>
        </p:txBody>
      </p:sp>
    </p:spTree>
    <p:extLst>
      <p:ext uri="{BB962C8B-B14F-4D97-AF65-F5344CB8AC3E}">
        <p14:creationId xmlns:p14="http://schemas.microsoft.com/office/powerpoint/2010/main" val="6711915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58</a:t>
            </a:fld>
            <a:endParaRPr lang="en-US"/>
          </a:p>
        </p:txBody>
      </p:sp>
    </p:spTree>
    <p:extLst>
      <p:ext uri="{BB962C8B-B14F-4D97-AF65-F5344CB8AC3E}">
        <p14:creationId xmlns:p14="http://schemas.microsoft.com/office/powerpoint/2010/main" val="4294944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59</a:t>
            </a:fld>
            <a:endParaRPr lang="en-US"/>
          </a:p>
        </p:txBody>
      </p:sp>
    </p:spTree>
    <p:extLst>
      <p:ext uri="{BB962C8B-B14F-4D97-AF65-F5344CB8AC3E}">
        <p14:creationId xmlns:p14="http://schemas.microsoft.com/office/powerpoint/2010/main" val="14077174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60</a:t>
            </a:fld>
            <a:endParaRPr lang="en-US"/>
          </a:p>
        </p:txBody>
      </p:sp>
    </p:spTree>
    <p:extLst>
      <p:ext uri="{BB962C8B-B14F-4D97-AF65-F5344CB8AC3E}">
        <p14:creationId xmlns:p14="http://schemas.microsoft.com/office/powerpoint/2010/main" val="37130931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a:buNone/>
            </a:pPr>
            <a:r>
              <a:rPr lang="en-US">
                <a:cs typeface="Calibri"/>
              </a:rPr>
              <a:t>Throughout this session we will i</a:t>
            </a:r>
            <a:r>
              <a:rPr lang="en-US" sz="1200" kern="1200">
                <a:solidFill>
                  <a:schemeClr val="tx1"/>
                </a:solidFill>
                <a:effectLst/>
                <a:latin typeface="+mn-lt"/>
                <a:ea typeface="+mn-ea"/>
                <a:cs typeface="+mn-cs"/>
              </a:rPr>
              <a:t>dentify strategies for initiating conversations to connect and engage more effectively with clients; review and discuss person-centered care and motivational interviewing (MI) techniques and tools; and review and practice FP and SUD screening tools and referrals. </a:t>
            </a:r>
          </a:p>
          <a:p>
            <a:pPr marL="0" indent="0">
              <a:buFont typeface="Symbol"/>
              <a:buNone/>
            </a:pPr>
            <a:endParaRPr lang="en-US" sz="1200" kern="1200">
              <a:solidFill>
                <a:schemeClr val="tx1"/>
              </a:solidFill>
              <a:effectLst/>
              <a:latin typeface="+mn-lt"/>
              <a:ea typeface="+mn-ea"/>
              <a:cs typeface="+mn-cs"/>
            </a:endParaRPr>
          </a:p>
          <a:p>
            <a:pPr marL="0" indent="0">
              <a:buFont typeface="Symbol"/>
              <a:buNone/>
            </a:pPr>
            <a:r>
              <a:rPr lang="en-US" sz="1200" kern="1200">
                <a:solidFill>
                  <a:schemeClr val="tx1"/>
                </a:solidFill>
                <a:effectLst/>
                <a:latin typeface="+mn-lt"/>
                <a:ea typeface="+mn-ea"/>
                <a:cs typeface="+mn-cs"/>
              </a:rPr>
              <a:t>We know that not all staff will be conducting in-person screenings. However, being familiar with communication techniques as well as what services are being provided is important for all staff across the agency. Research has shown that client outcomes improve when all staff have the skills and knowledge necessary to meet client needs. </a:t>
            </a:r>
          </a:p>
          <a:p>
            <a:r>
              <a:rPr lang="en-US" sz="1200" kern="1200">
                <a:solidFill>
                  <a:schemeClr val="tx1"/>
                </a:solidFill>
                <a:effectLst/>
                <a:latin typeface="+mn-lt"/>
                <a:ea typeface="+mn-ea"/>
                <a:cs typeface="+mn-cs"/>
              </a:rPr>
              <a:t> </a:t>
            </a: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61E85-630D-42F3-9EA1-8CC5DA43B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81627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Screening goes beyond simply asking the questions. How you ask questions and interact with clients is as important as what you ask and say. </a:t>
            </a:r>
          </a:p>
          <a:p>
            <a:endParaRPr lang="en-US"/>
          </a:p>
          <a:p>
            <a:r>
              <a:rPr lang="en-US"/>
              <a:t>Person-centered care is about developing a treatment plan or plan of care </a:t>
            </a:r>
            <a:r>
              <a:rPr lang="en-US" i="1"/>
              <a:t>with</a:t>
            </a:r>
            <a:r>
              <a:rPr lang="en-US"/>
              <a:t> the client (not for the client) that fits what they are able, ready and willing to do. It includes kindness, respect, and cultural competency. </a:t>
            </a:r>
          </a:p>
          <a:p>
            <a:endParaRPr lang="en-US"/>
          </a:p>
          <a:p>
            <a:r>
              <a:rPr lang="en-US" sz="1200" u="none" kern="1200">
                <a:solidFill>
                  <a:schemeClr val="tx1"/>
                </a:solidFill>
                <a:effectLst/>
                <a:latin typeface="+mn-lt"/>
                <a:ea typeface="+mn-ea"/>
                <a:cs typeface="+mn-cs"/>
              </a:rPr>
              <a:t>Unless clients value treatment goals, they won’t work toward progressing them. From a motivational standpoint, you should understand what your clients' goals are and what they value in life. It is usually best to start where your clients are, with what is important from their own perspective.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61E85-630D-42F3-9EA1-8CC5DA43B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164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r>
              <a:rPr lang="en-US" sz="120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6</a:t>
            </a:fld>
            <a:endParaRPr lang="en-US"/>
          </a:p>
        </p:txBody>
      </p:sp>
    </p:spTree>
    <p:extLst>
      <p:ext uri="{BB962C8B-B14F-4D97-AF65-F5344CB8AC3E}">
        <p14:creationId xmlns:p14="http://schemas.microsoft.com/office/powerpoint/2010/main" val="13096563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Citations: </a:t>
            </a:r>
          </a:p>
          <a:p>
            <a:pPr lvl="0"/>
            <a:r>
              <a:rPr lang="en-US" sz="1200" kern="1200">
                <a:solidFill>
                  <a:schemeClr val="tx1"/>
                </a:solidFill>
                <a:effectLst/>
                <a:latin typeface="+mn-lt"/>
                <a:ea typeface="+mn-ea"/>
                <a:cs typeface="+mn-cs"/>
              </a:rPr>
              <a:t>Consumer participation can increase patient satisfaction and lead to better health outcomes.</a:t>
            </a:r>
            <a:r>
              <a:rPr lang="en-US" sz="1200" u="sng" kern="1200">
                <a:solidFill>
                  <a:schemeClr val="tx1"/>
                </a:solidFill>
                <a:effectLst/>
                <a:latin typeface="+mn-lt"/>
                <a:ea typeface="+mn-ea"/>
                <a:cs typeface="+mn-cs"/>
                <a:hlinkClick r:id="rId3"/>
              </a:rPr>
              <a:t>4-6</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Patients who are empowered to make decisions about their health that better reflect their personal preferences often experience more favorable health outcomes such as decreased anxiety, quicker recovery and increased compliance with treatment regimens.</a:t>
            </a:r>
            <a:r>
              <a:rPr lang="en-US" sz="1200" u="sng" kern="1200">
                <a:solidFill>
                  <a:schemeClr val="tx1"/>
                </a:solidFill>
                <a:effectLst/>
                <a:latin typeface="+mn-lt"/>
                <a:ea typeface="+mn-ea"/>
                <a:cs typeface="+mn-cs"/>
                <a:hlinkClick r:id="rId3"/>
              </a:rPr>
              <a:t>7</a:t>
            </a: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Greater consumer involvement in decision making leads to lower demand for health care resources.</a:t>
            </a:r>
            <a:r>
              <a:rPr lang="en-US" sz="1200" u="sng" kern="1200">
                <a:solidFill>
                  <a:schemeClr val="tx1"/>
                </a:solidFill>
                <a:effectLst/>
                <a:latin typeface="+mn-lt"/>
                <a:ea typeface="+mn-ea"/>
                <a:cs typeface="+mn-cs"/>
                <a:hlinkClick r:id="rId3"/>
              </a:rPr>
              <a:t>8</a:t>
            </a:r>
            <a:endParaRPr lang="en-US"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hlinkClick r:id="rId3"/>
              </a:rPr>
              <a:t>https://www.ahrq.gov/cahps/quality-improvement/improvement-guide/6-strategies-for-improving/communication/strategy6i-shared-decisionmaking.html</a:t>
            </a:r>
            <a:endParaRPr lang="en-US" sz="1200" kern="1200">
              <a:solidFill>
                <a:schemeClr val="tx1"/>
              </a:solidFill>
              <a:effectLst/>
              <a:latin typeface="+mn-lt"/>
              <a:ea typeface="+mn-ea"/>
              <a:cs typeface="+mn-cs"/>
            </a:endParaRPr>
          </a:p>
          <a:p>
            <a:pPr marL="0" indent="0">
              <a:buFont typeface="Arial"/>
              <a:buNone/>
            </a:pPr>
            <a:endParaRPr lang="en-US"/>
          </a:p>
        </p:txBody>
      </p:sp>
      <p:sp>
        <p:nvSpPr>
          <p:cNvPr id="4" name="Slide Number Placeholder 3"/>
          <p:cNvSpPr>
            <a:spLocks noGrp="1"/>
          </p:cNvSpPr>
          <p:nvPr>
            <p:ph type="sldNum" sz="quarter" idx="10"/>
          </p:nvPr>
        </p:nvSpPr>
        <p:spPr/>
        <p:txBody>
          <a:bodyPr/>
          <a:lstStyle/>
          <a:p>
            <a:pPr>
              <a:defRPr/>
            </a:pPr>
            <a:fld id="{D06CF2A5-EF94-2E4B-AA4B-7B75818FBB7E}" type="slidenum">
              <a:rPr lang="en-US" smtClean="0"/>
              <a:pPr>
                <a:defRPr/>
              </a:pPr>
              <a:t>63</a:t>
            </a:fld>
            <a:endParaRPr lang="en-US"/>
          </a:p>
        </p:txBody>
      </p:sp>
    </p:spTree>
    <p:extLst>
      <p:ext uri="{BB962C8B-B14F-4D97-AF65-F5344CB8AC3E}">
        <p14:creationId xmlns:p14="http://schemas.microsoft.com/office/powerpoint/2010/main" val="38372581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kern="1200">
                <a:solidFill>
                  <a:schemeClr val="tx1"/>
                </a:solidFill>
                <a:effectLst/>
                <a:latin typeface="+mn-lt"/>
                <a:ea typeface="+mn-ea"/>
                <a:cs typeface="+mn-cs"/>
              </a:rPr>
              <a:t>Most of you may intuitively do this. Many of us also think we’re doing this but, in fact, are not. A 2016 study of FP clinicians found that only 65% greeted their patient warmly; created intimacy with small talk in 45% of visits; and asked open-ended questions in 43% of visits. All of us can do better. </a:t>
            </a:r>
          </a:p>
          <a:p>
            <a:pPr marL="0" indent="0">
              <a:buFont typeface="Arial"/>
              <a:buNone/>
            </a:pPr>
            <a:endParaRPr lang="en-US"/>
          </a:p>
        </p:txBody>
      </p:sp>
      <p:sp>
        <p:nvSpPr>
          <p:cNvPr id="4" name="Slide Number Placeholder 3"/>
          <p:cNvSpPr>
            <a:spLocks noGrp="1"/>
          </p:cNvSpPr>
          <p:nvPr>
            <p:ph type="sldNum" sz="quarter" idx="10"/>
          </p:nvPr>
        </p:nvSpPr>
        <p:spPr/>
        <p:txBody>
          <a:bodyPr/>
          <a:lstStyle/>
          <a:p>
            <a:pPr>
              <a:defRPr/>
            </a:pPr>
            <a:fld id="{D06CF2A5-EF94-2E4B-AA4B-7B75818FBB7E}" type="slidenum">
              <a:rPr lang="en-US" smtClean="0"/>
              <a:pPr>
                <a:defRPr/>
              </a:pPr>
              <a:t>64</a:t>
            </a:fld>
            <a:endParaRPr lang="en-US"/>
          </a:p>
        </p:txBody>
      </p:sp>
    </p:spTree>
    <p:extLst>
      <p:ext uri="{BB962C8B-B14F-4D97-AF65-F5344CB8AC3E}">
        <p14:creationId xmlns:p14="http://schemas.microsoft.com/office/powerpoint/2010/main" val="42556842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Motivational interviewing (MI) is facilitated by a calm, safe, judgment-free space, where people are free to honestly share their thoughts and feelings without fear of ridicule or pressure.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MI is based on the premise that motivation is the key to change.</a:t>
            </a:r>
          </a:p>
          <a:p>
            <a:pPr marL="628650" lvl="1" indent="-171450">
              <a:buFont typeface="Arial" panose="020B0604020202020204" pitchFamily="34" charset="0"/>
              <a:buChar char="•"/>
            </a:pPr>
            <a:r>
              <a:rPr lang="en-US" sz="1600" kern="1200">
                <a:solidFill>
                  <a:schemeClr val="tx1"/>
                </a:solidFill>
                <a:effectLst/>
                <a:latin typeface="+mn-lt"/>
                <a:ea typeface="+mn-ea"/>
                <a:cs typeface="+mn-cs"/>
              </a:rPr>
              <a:t>The approach encourages behavior change by helping clients accept, validate and explore any issue that they are ambivalent about – and then build motivation. </a:t>
            </a:r>
            <a:r>
              <a:rPr lang="en-US" sz="1200" kern="1200">
                <a:solidFill>
                  <a:schemeClr val="tx1"/>
                </a:solidFill>
                <a:effectLst/>
                <a:latin typeface="+mn-lt"/>
                <a:ea typeface="+mn-ea"/>
                <a:cs typeface="+mn-cs"/>
              </a:rPr>
              <a:t> </a:t>
            </a:r>
            <a:endParaRPr lang="en-US" sz="2000" kern="120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a:solidFill>
                  <a:schemeClr val="tx1"/>
                </a:solidFill>
                <a:effectLst/>
                <a:latin typeface="+mn-lt"/>
                <a:ea typeface="+mn-ea"/>
                <a:cs typeface="+mn-cs"/>
              </a:rPr>
              <a:t>Motivation-enhancing approaches are associated with successful referrals when they are warranted and desired.</a:t>
            </a:r>
            <a:endParaRPr lang="en-US" sz="16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 </a:t>
            </a:r>
            <a:r>
              <a:rPr lang="en-US" sz="1050"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61E85-630D-42F3-9EA1-8CC5DA43B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1591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61E85-630D-42F3-9EA1-8CC5DA43B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68061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handout (included).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61E85-630D-42F3-9EA1-8CC5DA43B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541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68</a:t>
            </a:fld>
            <a:endParaRPr lang="en-US"/>
          </a:p>
        </p:txBody>
      </p:sp>
    </p:spTree>
    <p:extLst>
      <p:ext uri="{BB962C8B-B14F-4D97-AF65-F5344CB8AC3E}">
        <p14:creationId xmlns:p14="http://schemas.microsoft.com/office/powerpoint/2010/main" val="16242991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61E85-630D-42F3-9EA1-8CC5DA43B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3560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Readiness Ruler helps people evaluate their readiness for change. </a:t>
            </a:r>
            <a:r>
              <a:rPr lang="en-US" sz="1200" kern="1200">
                <a:solidFill>
                  <a:schemeClr val="tx1"/>
                </a:solidFill>
                <a:effectLst/>
                <a:latin typeface="+mn-lt"/>
                <a:ea typeface="+mn-ea"/>
                <a:cs typeface="+mn-cs"/>
              </a:rPr>
              <a:t>When using the ruler, you can ask your clients, “On a scale of 1 to 10, how ready are you to make a change?” Once they select a number, you can then ask a few open-ended questions to elicit motivational statements and perceived barriers. For example: </a:t>
            </a:r>
          </a:p>
          <a:p>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Why did you choose &lt;insert reported number&gt; and not zero?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Why did you not place the mark further to the left?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Why did you not place mark further to the right? </a:t>
            </a:r>
          </a:p>
          <a:p>
            <a:pPr marL="171450" indent="-171450">
              <a:buFont typeface="Arial" panose="020B0604020202020204" pitchFamily="34" charset="0"/>
              <a:buChar char="•"/>
            </a:pPr>
            <a:r>
              <a:rPr lang="en-US"/>
              <a:t>What would it take for you to get from &lt;insert reported number&gt;  to the next higher number?</a:t>
            </a:r>
          </a:p>
          <a:p>
            <a:pPr marL="171450" indent="-171450">
              <a:buFont typeface="Arial" panose="020B0604020202020204" pitchFamily="34" charset="0"/>
              <a:buChar char="•"/>
            </a:pPr>
            <a:r>
              <a:rPr lang="en-US" sz="1200" kern="1200">
                <a:solidFill>
                  <a:schemeClr val="tx1"/>
                </a:solidFill>
                <a:effectLst/>
                <a:latin typeface="+mn-lt"/>
                <a:ea typeface="+mn-ea"/>
                <a:cs typeface="+mn-cs"/>
              </a:rPr>
              <a:t>How can I assist you? </a:t>
            </a:r>
          </a:p>
          <a:p>
            <a:endParaRPr lang="en-US" sz="1200" kern="1200">
              <a:solidFill>
                <a:schemeClr val="tx1"/>
              </a:solidFill>
              <a:effectLst/>
              <a:latin typeface="+mn-lt"/>
              <a:ea typeface="+mn-ea"/>
              <a:cs typeface="+mn-cs"/>
            </a:endParaRPr>
          </a:p>
          <a:p>
            <a:r>
              <a:rPr lang="en-US"/>
              <a:t>Research shows that people who express change-talk are more likely to change; a score above 5 shows that the person is willing to consider change. </a:t>
            </a:r>
          </a:p>
          <a:p>
            <a:endParaRPr lang="en-US"/>
          </a:p>
          <a:p>
            <a:endParaRPr lang="en-US"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61E85-630D-42F3-9EA1-8CC5DA43B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4761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61E85-630D-42F3-9EA1-8CC5DA43BF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575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72</a:t>
            </a:fld>
            <a:endParaRPr lang="en-US"/>
          </a:p>
        </p:txBody>
      </p:sp>
    </p:spTree>
    <p:extLst>
      <p:ext uri="{BB962C8B-B14F-4D97-AF65-F5344CB8AC3E}">
        <p14:creationId xmlns:p14="http://schemas.microsoft.com/office/powerpoint/2010/main" val="1120614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7</a:t>
            </a:fld>
            <a:endParaRPr lang="en-US"/>
          </a:p>
        </p:txBody>
      </p:sp>
    </p:spTree>
    <p:extLst>
      <p:ext uri="{BB962C8B-B14F-4D97-AF65-F5344CB8AC3E}">
        <p14:creationId xmlns:p14="http://schemas.microsoft.com/office/powerpoint/2010/main" val="21902896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73</a:t>
            </a:fld>
            <a:endParaRPr lang="en-US"/>
          </a:p>
        </p:txBody>
      </p:sp>
    </p:spTree>
    <p:extLst>
      <p:ext uri="{BB962C8B-B14F-4D97-AF65-F5344CB8AC3E}">
        <p14:creationId xmlns:p14="http://schemas.microsoft.com/office/powerpoint/2010/main" val="5597019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74</a:t>
            </a:fld>
            <a:endParaRPr lang="en-US"/>
          </a:p>
        </p:txBody>
      </p:sp>
    </p:spTree>
    <p:extLst>
      <p:ext uri="{BB962C8B-B14F-4D97-AF65-F5344CB8AC3E}">
        <p14:creationId xmlns:p14="http://schemas.microsoft.com/office/powerpoint/2010/main" val="34352772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75</a:t>
            </a:fld>
            <a:endParaRPr lang="en-US"/>
          </a:p>
        </p:txBody>
      </p:sp>
    </p:spTree>
    <p:extLst>
      <p:ext uri="{BB962C8B-B14F-4D97-AF65-F5344CB8AC3E}">
        <p14:creationId xmlns:p14="http://schemas.microsoft.com/office/powerpoint/2010/main" val="28004953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76</a:t>
            </a:fld>
            <a:endParaRPr lang="en-US"/>
          </a:p>
        </p:txBody>
      </p:sp>
    </p:spTree>
    <p:extLst>
      <p:ext uri="{BB962C8B-B14F-4D97-AF65-F5344CB8AC3E}">
        <p14:creationId xmlns:p14="http://schemas.microsoft.com/office/powerpoint/2010/main" val="32617096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77</a:t>
            </a:fld>
            <a:endParaRPr lang="en-US"/>
          </a:p>
        </p:txBody>
      </p:sp>
    </p:spTree>
    <p:extLst>
      <p:ext uri="{BB962C8B-B14F-4D97-AF65-F5344CB8AC3E}">
        <p14:creationId xmlns:p14="http://schemas.microsoft.com/office/powerpoint/2010/main" val="5690805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78</a:t>
            </a:fld>
            <a:endParaRPr lang="en-US"/>
          </a:p>
        </p:txBody>
      </p:sp>
    </p:spTree>
    <p:extLst>
      <p:ext uri="{BB962C8B-B14F-4D97-AF65-F5344CB8AC3E}">
        <p14:creationId xmlns:p14="http://schemas.microsoft.com/office/powerpoint/2010/main" val="29880308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79</a:t>
            </a:fld>
            <a:endParaRPr lang="en-US"/>
          </a:p>
        </p:txBody>
      </p:sp>
    </p:spTree>
    <p:extLst>
      <p:ext uri="{BB962C8B-B14F-4D97-AF65-F5344CB8AC3E}">
        <p14:creationId xmlns:p14="http://schemas.microsoft.com/office/powerpoint/2010/main" val="36137812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80</a:t>
            </a:fld>
            <a:endParaRPr lang="en-US"/>
          </a:p>
        </p:txBody>
      </p:sp>
    </p:spTree>
    <p:extLst>
      <p:ext uri="{BB962C8B-B14F-4D97-AF65-F5344CB8AC3E}">
        <p14:creationId xmlns:p14="http://schemas.microsoft.com/office/powerpoint/2010/main" val="75174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8</a:t>
            </a:fld>
            <a:endParaRPr lang="en-US"/>
          </a:p>
        </p:txBody>
      </p:sp>
    </p:spTree>
    <p:extLst>
      <p:ext uri="{BB962C8B-B14F-4D97-AF65-F5344CB8AC3E}">
        <p14:creationId xmlns:p14="http://schemas.microsoft.com/office/powerpoint/2010/main" val="234461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561E85-630D-42F3-9EA1-8CC5DA43BF22}" type="slidenum">
              <a:rPr lang="en-US" smtClean="0"/>
              <a:t>9</a:t>
            </a:fld>
            <a:endParaRPr lang="en-US"/>
          </a:p>
        </p:txBody>
      </p:sp>
    </p:spTree>
    <p:extLst>
      <p:ext uri="{BB962C8B-B14F-4D97-AF65-F5344CB8AC3E}">
        <p14:creationId xmlns:p14="http://schemas.microsoft.com/office/powerpoint/2010/main" val="2722059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Link Study icon"/>
          <p:cNvPicPr>
            <a:picLocks noChangeAspect="1"/>
          </p:cNvPicPr>
          <p:nvPr userDrawn="1"/>
        </p:nvPicPr>
        <p:blipFill rotWithShape="1">
          <a:blip r:embed="rId3">
            <a:extLst>
              <a:ext uri="{28A0092B-C50C-407E-A947-70E740481C1C}">
                <a14:useLocalDpi xmlns:a14="http://schemas.microsoft.com/office/drawing/2010/main" val="0"/>
              </a:ext>
            </a:extLst>
          </a:blip>
          <a:srcRect l="7555" r="5835" b="14624"/>
          <a:stretch/>
        </p:blipFill>
        <p:spPr>
          <a:xfrm>
            <a:off x="0" y="1293683"/>
            <a:ext cx="12188283" cy="5564317"/>
          </a:xfrm>
          <a:prstGeom prst="rect">
            <a:avLst/>
          </a:prstGeom>
        </p:spPr>
      </p:pic>
      <p:sp>
        <p:nvSpPr>
          <p:cNvPr id="5" name="Rectangle 4"/>
          <p:cNvSpPr/>
          <p:nvPr userDrawn="1"/>
        </p:nvSpPr>
        <p:spPr>
          <a:xfrm>
            <a:off x="373567" y="2040673"/>
            <a:ext cx="11444867" cy="3749040"/>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p:cNvSpPr txBox="1">
            <a:spLocks/>
          </p:cNvSpPr>
          <p:nvPr userDrawn="1"/>
        </p:nvSpPr>
        <p:spPr>
          <a:xfrm>
            <a:off x="457201" y="2743200"/>
            <a:ext cx="11201400" cy="27432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pic>
        <p:nvPicPr>
          <p:cNvPr id="7" name="Picture 6" descr="Link Study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49119" y="630826"/>
            <a:ext cx="1893763" cy="1231565"/>
          </a:xfrm>
          <a:prstGeom prst="rect">
            <a:avLst/>
          </a:prstGeom>
        </p:spPr>
      </p:pic>
      <p:sp>
        <p:nvSpPr>
          <p:cNvPr id="2" name="Title 1"/>
          <p:cNvSpPr>
            <a:spLocks noGrp="1"/>
          </p:cNvSpPr>
          <p:nvPr>
            <p:ph type="ctrTitle"/>
          </p:nvPr>
        </p:nvSpPr>
        <p:spPr>
          <a:xfrm>
            <a:off x="371856" y="2094426"/>
            <a:ext cx="11448288" cy="1865376"/>
          </a:xfrm>
          <a:noFill/>
        </p:spPr>
        <p:txBody>
          <a:bodyPr anchor="ctr" anchorCtr="0">
            <a:normAutofit/>
          </a:bodyPr>
          <a:lstStyle>
            <a:lvl1pPr algn="ctr">
              <a:defRPr sz="6600" b="1">
                <a:solidFill>
                  <a:schemeClr val="accent2"/>
                </a:solidFill>
                <a:latin typeface="+mn-lt"/>
              </a:defRPr>
            </a:lvl1pPr>
          </a:lstStyle>
          <a:p>
            <a:r>
              <a:rPr lang="en-US"/>
              <a:t>Click to edit Master title style</a:t>
            </a:r>
          </a:p>
        </p:txBody>
      </p:sp>
      <p:sp>
        <p:nvSpPr>
          <p:cNvPr id="3" name="Subtitle 2"/>
          <p:cNvSpPr>
            <a:spLocks noGrp="1"/>
          </p:cNvSpPr>
          <p:nvPr>
            <p:ph type="subTitle" idx="1"/>
          </p:nvPr>
        </p:nvSpPr>
        <p:spPr>
          <a:xfrm>
            <a:off x="371856" y="4096962"/>
            <a:ext cx="11448288" cy="960120"/>
          </a:xfrm>
        </p:spPr>
        <p:txBody>
          <a:bodyPr/>
          <a:lstStyle>
            <a:lvl1pPr marL="0" indent="0" algn="ctr">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lide Number Placeholder 7">
            <a:extLst>
              <a:ext uri="{FF2B5EF4-FFF2-40B4-BE49-F238E27FC236}">
                <a16:creationId xmlns:a16="http://schemas.microsoft.com/office/drawing/2014/main" id="{50B82128-6150-4018-BC02-938C9F6D45FD}"/>
              </a:ext>
            </a:extLst>
          </p:cNvPr>
          <p:cNvSpPr>
            <a:spLocks noGrp="1"/>
          </p:cNvSpPr>
          <p:nvPr>
            <p:ph type="sldNum" sz="quarter" idx="10"/>
          </p:nvPr>
        </p:nvSpPr>
        <p:spPr/>
        <p:txBody>
          <a:bodyPr/>
          <a:lstStyle/>
          <a:p>
            <a:fld id="{931B8EB6-028A-419C-BECF-3B4E461B649A}" type="slidenum">
              <a:rPr lang="en-US" smtClean="0"/>
              <a:t>‹#›</a:t>
            </a:fld>
            <a:endParaRPr lang="en-US"/>
          </a:p>
        </p:txBody>
      </p:sp>
    </p:spTree>
    <p:custDataLst>
      <p:tags r:id="rId1"/>
    </p:custDataLst>
    <p:extLst>
      <p:ext uri="{BB962C8B-B14F-4D97-AF65-F5344CB8AC3E}">
        <p14:creationId xmlns:p14="http://schemas.microsoft.com/office/powerpoint/2010/main" val="145211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5728" r="5836"/>
          <a:stretch/>
        </p:blipFill>
        <p:spPr>
          <a:xfrm>
            <a:off x="0" y="234314"/>
            <a:ext cx="12199434" cy="6389372"/>
          </a:xfrm>
          <a:prstGeom prst="rect">
            <a:avLst/>
          </a:prstGeom>
        </p:spPr>
      </p:pic>
      <p:sp>
        <p:nvSpPr>
          <p:cNvPr id="2" name="Title 1"/>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solidFill>
            <a:schemeClr val="bg1"/>
          </a:solidFill>
          <a:ln>
            <a:solidFill>
              <a:schemeClr val="bg1"/>
            </a:solidFill>
          </a:ln>
        </p:spPr>
        <p:txBody>
          <a:bodyPr>
            <a:normAutofit/>
          </a:bodyPr>
          <a:lstStyle>
            <a:lvl1pPr marL="2286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2pPr>
            <a:lvl3pPr marL="11430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buClr>
                <a:schemeClr val="accent2"/>
              </a:buClr>
              <a:buFont typeface="Wingdings" panose="05000000000000000000" pitchFamily="2" charset="2"/>
              <a:buChar char="§"/>
              <a:defRPr lang="en-US" sz="2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50AB618-BE14-45A9-BD8D-EED52EC326CC}"/>
              </a:ext>
            </a:extLst>
          </p:cNvPr>
          <p:cNvSpPr>
            <a:spLocks noGrp="1"/>
          </p:cNvSpPr>
          <p:nvPr>
            <p:ph type="sldNum" sz="quarter" idx="10"/>
          </p:nvPr>
        </p:nvSpPr>
        <p:spPr/>
        <p:txBody>
          <a:bodyPr/>
          <a:lstStyle/>
          <a:p>
            <a:fld id="{931B8EB6-028A-419C-BECF-3B4E461B649A}" type="slidenum">
              <a:rPr lang="en-US" smtClean="0"/>
              <a:t>‹#›</a:t>
            </a:fld>
            <a:endParaRPr lang="en-US"/>
          </a:p>
        </p:txBody>
      </p:sp>
    </p:spTree>
    <p:custDataLst>
      <p:tags r:id="rId1"/>
    </p:custDataLst>
    <p:extLst>
      <p:ext uri="{BB962C8B-B14F-4D97-AF65-F5344CB8AC3E}">
        <p14:creationId xmlns:p14="http://schemas.microsoft.com/office/powerpoint/2010/main" val="258518291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5728" r="5836"/>
          <a:stretch/>
        </p:blipFill>
        <p:spPr>
          <a:xfrm>
            <a:off x="-3717" y="234314"/>
            <a:ext cx="12199434" cy="6389372"/>
          </a:xfrm>
          <a:prstGeom prst="rect">
            <a:avLst/>
          </a:prstGeom>
        </p:spPr>
      </p:pic>
      <p:sp>
        <p:nvSpPr>
          <p:cNvPr id="2" name="Title 1"/>
          <p:cNvSpPr>
            <a:spLocks noGrp="1"/>
          </p:cNvSpPr>
          <p:nvPr>
            <p:ph type="title"/>
          </p:nvPr>
        </p:nvSpPr>
        <p:spPr>
          <a:xfrm>
            <a:off x="831850" y="1709738"/>
            <a:ext cx="10515600" cy="2852737"/>
          </a:xfrm>
          <a:solidFill>
            <a:schemeClr val="bg1">
              <a:alpha val="70000"/>
            </a:schemeClr>
          </a:solidFill>
        </p:spPr>
        <p:txBody>
          <a:bodyPr anchor="b"/>
          <a:lstStyle>
            <a:lvl1pPr>
              <a:defRPr sz="6000" b="1">
                <a:solidFill>
                  <a:schemeClr val="accent1"/>
                </a:solidFill>
                <a:latin typeface="+mn-lt"/>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solidFill>
            <a:schemeClr val="bg1">
              <a:alpha val="70000"/>
            </a:schemeClr>
          </a:solidFill>
        </p:spPr>
        <p:txBody>
          <a:bodyPr>
            <a:normAutofit/>
          </a:bodyPr>
          <a:lstStyle>
            <a:lvl1pPr marL="0" indent="0">
              <a:buNone/>
              <a:defRPr sz="33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4">
            <a:extLst>
              <a:ext uri="{FF2B5EF4-FFF2-40B4-BE49-F238E27FC236}">
                <a16:creationId xmlns:a16="http://schemas.microsoft.com/office/drawing/2014/main" id="{27225985-9BF7-403C-A812-664F61E7BE6A}"/>
              </a:ext>
            </a:extLst>
          </p:cNvPr>
          <p:cNvSpPr>
            <a:spLocks noGrp="1"/>
          </p:cNvSpPr>
          <p:nvPr>
            <p:ph type="sldNum" sz="quarter" idx="10"/>
          </p:nvPr>
        </p:nvSpPr>
        <p:spPr/>
        <p:txBody>
          <a:bodyPr/>
          <a:lstStyle/>
          <a:p>
            <a:fld id="{931B8EB6-028A-419C-BECF-3B4E461B649A}" type="slidenum">
              <a:rPr lang="en-US" smtClean="0"/>
              <a:t>‹#›</a:t>
            </a:fld>
            <a:endParaRPr lang="en-US"/>
          </a:p>
        </p:txBody>
      </p:sp>
    </p:spTree>
    <p:custDataLst>
      <p:tags r:id="rId1"/>
    </p:custDataLst>
    <p:extLst>
      <p:ext uri="{BB962C8B-B14F-4D97-AF65-F5344CB8AC3E}">
        <p14:creationId xmlns:p14="http://schemas.microsoft.com/office/powerpoint/2010/main" val="2284739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5728" r="5836"/>
          <a:stretch/>
        </p:blipFill>
        <p:spPr>
          <a:xfrm>
            <a:off x="-3717" y="234314"/>
            <a:ext cx="12199434" cy="6389372"/>
          </a:xfrm>
          <a:prstGeom prst="rect">
            <a:avLst/>
          </a:prstGeom>
        </p:spPr>
      </p:pic>
      <p:sp>
        <p:nvSpPr>
          <p:cNvPr id="2" name="Title 1"/>
          <p:cNvSpPr>
            <a:spLocks noGrp="1"/>
          </p:cNvSpPr>
          <p:nvPr>
            <p:ph type="title"/>
          </p:nvPr>
        </p:nvSpPr>
        <p:spPr>
          <a:solidFill>
            <a:schemeClr val="bg1"/>
          </a:solidFill>
          <a:ln>
            <a:solidFill>
              <a:schemeClr val="bg1"/>
            </a:solidFill>
          </a:ln>
        </p:spPr>
        <p:txBody>
          <a:bodyPr/>
          <a:lstStyle>
            <a:lvl1pPr>
              <a:defRPr b="1">
                <a:solidFill>
                  <a:schemeClr val="accent1"/>
                </a:solidFill>
                <a:latin typeface="+mn-lt"/>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a:solidFill>
            <a:schemeClr val="bg1"/>
          </a:solidFill>
          <a:ln>
            <a:solidFill>
              <a:schemeClr val="bg1"/>
            </a:solidFill>
          </a:ln>
        </p:spPr>
        <p:txBody>
          <a:bodyPr>
            <a:normAutofit/>
          </a:bodyPr>
          <a:lstStyle>
            <a:lvl1pPr marL="2286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2pPr>
            <a:lvl3pPr marL="11430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buClr>
                <a:schemeClr val="accent2"/>
              </a:buClr>
              <a:buFont typeface="Wingdings" panose="05000000000000000000" pitchFamily="2" charset="2"/>
              <a:buChar char="§"/>
              <a:defRPr lang="en-US" sz="2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solidFill>
            <a:schemeClr val="bg1"/>
          </a:solidFill>
          <a:ln>
            <a:solidFill>
              <a:schemeClr val="bg1"/>
            </a:solidFill>
          </a:ln>
        </p:spPr>
        <p:txBody>
          <a:bodyPr>
            <a:normAutofit/>
          </a:bodyPr>
          <a:lstStyle>
            <a:lvl1pPr marL="2286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2pPr>
            <a:lvl3pPr marL="11430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buClr>
                <a:schemeClr val="accent2"/>
              </a:buClr>
              <a:buFont typeface="Wingdings" panose="05000000000000000000" pitchFamily="2" charset="2"/>
              <a:buChar char="§"/>
              <a:defRPr lang="en-US" sz="28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3B905-649C-444F-A5B7-CDB9969E52CB}"/>
              </a:ext>
            </a:extLst>
          </p:cNvPr>
          <p:cNvSpPr>
            <a:spLocks noGrp="1"/>
          </p:cNvSpPr>
          <p:nvPr>
            <p:ph type="sldNum" sz="quarter" idx="10"/>
          </p:nvPr>
        </p:nvSpPr>
        <p:spPr/>
        <p:txBody>
          <a:bodyPr/>
          <a:lstStyle/>
          <a:p>
            <a:fld id="{931B8EB6-028A-419C-BECF-3B4E461B649A}" type="slidenum">
              <a:rPr lang="en-US" smtClean="0"/>
              <a:t>‹#›</a:t>
            </a:fld>
            <a:endParaRPr lang="en-US"/>
          </a:p>
        </p:txBody>
      </p:sp>
    </p:spTree>
    <p:custDataLst>
      <p:tags r:id="rId1"/>
    </p:custDataLst>
    <p:extLst>
      <p:ext uri="{BB962C8B-B14F-4D97-AF65-F5344CB8AC3E}">
        <p14:creationId xmlns:p14="http://schemas.microsoft.com/office/powerpoint/2010/main" val="1173287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5728" r="5836"/>
          <a:stretch/>
        </p:blipFill>
        <p:spPr>
          <a:xfrm>
            <a:off x="-3717" y="234314"/>
            <a:ext cx="12199434" cy="6389372"/>
          </a:xfrm>
          <a:prstGeom prst="rect">
            <a:avLst/>
          </a:prstGeom>
        </p:spPr>
      </p:pic>
      <p:sp>
        <p:nvSpPr>
          <p:cNvPr id="2" name="Title 1"/>
          <p:cNvSpPr>
            <a:spLocks noGrp="1"/>
          </p:cNvSpPr>
          <p:nvPr>
            <p:ph type="title"/>
          </p:nvPr>
        </p:nvSpPr>
        <p:spPr/>
        <p:txBody>
          <a:bodyPr/>
          <a:lstStyle>
            <a:lvl1pPr>
              <a:defRPr b="1">
                <a:solidFill>
                  <a:schemeClr val="accent1"/>
                </a:solidFill>
                <a:latin typeface="+mn-lt"/>
              </a:defRPr>
            </a:lvl1pPr>
          </a:lstStyle>
          <a:p>
            <a:r>
              <a:rPr lang="en-US"/>
              <a:t>Click to edit Master title style</a:t>
            </a:r>
          </a:p>
        </p:txBody>
      </p:sp>
      <p:sp>
        <p:nvSpPr>
          <p:cNvPr id="5" name="Slide Number Placeholder 4">
            <a:extLst>
              <a:ext uri="{FF2B5EF4-FFF2-40B4-BE49-F238E27FC236}">
                <a16:creationId xmlns:a16="http://schemas.microsoft.com/office/drawing/2014/main" id="{02D8E391-94EC-4DA8-B617-164A6719CD0B}"/>
              </a:ext>
            </a:extLst>
          </p:cNvPr>
          <p:cNvSpPr>
            <a:spLocks noGrp="1"/>
          </p:cNvSpPr>
          <p:nvPr>
            <p:ph type="sldNum" sz="quarter" idx="10"/>
          </p:nvPr>
        </p:nvSpPr>
        <p:spPr/>
        <p:txBody>
          <a:bodyPr/>
          <a:lstStyle/>
          <a:p>
            <a:fld id="{931B8EB6-028A-419C-BECF-3B4E461B649A}" type="slidenum">
              <a:rPr lang="en-US" smtClean="0"/>
              <a:t>‹#›</a:t>
            </a:fld>
            <a:endParaRPr lang="en-US"/>
          </a:p>
        </p:txBody>
      </p:sp>
    </p:spTree>
    <p:custDataLst>
      <p:tags r:id="rId1"/>
    </p:custDataLst>
    <p:extLst>
      <p:ext uri="{BB962C8B-B14F-4D97-AF65-F5344CB8AC3E}">
        <p14:creationId xmlns:p14="http://schemas.microsoft.com/office/powerpoint/2010/main" val="399843070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5728" r="5836"/>
          <a:stretch/>
        </p:blipFill>
        <p:spPr>
          <a:xfrm>
            <a:off x="-3717" y="234314"/>
            <a:ext cx="12199434" cy="6389372"/>
          </a:xfrm>
          <a:prstGeom prst="rect">
            <a:avLst/>
          </a:prstGeom>
        </p:spPr>
      </p:pic>
      <p:sp>
        <p:nvSpPr>
          <p:cNvPr id="4" name="Slide Number Placeholder 3">
            <a:extLst>
              <a:ext uri="{FF2B5EF4-FFF2-40B4-BE49-F238E27FC236}">
                <a16:creationId xmlns:a16="http://schemas.microsoft.com/office/drawing/2014/main" id="{2F98CEB8-68B4-4390-8AD9-01AA8797A657}"/>
              </a:ext>
            </a:extLst>
          </p:cNvPr>
          <p:cNvSpPr>
            <a:spLocks noGrp="1"/>
          </p:cNvSpPr>
          <p:nvPr>
            <p:ph type="sldNum" sz="quarter" idx="10"/>
          </p:nvPr>
        </p:nvSpPr>
        <p:spPr/>
        <p:txBody>
          <a:bodyPr/>
          <a:lstStyle/>
          <a:p>
            <a:fld id="{931B8EB6-028A-419C-BECF-3B4E461B649A}" type="slidenum">
              <a:rPr lang="en-US" smtClean="0"/>
              <a:t>‹#›</a:t>
            </a:fld>
            <a:endParaRPr lang="en-US"/>
          </a:p>
        </p:txBody>
      </p:sp>
    </p:spTree>
    <p:custDataLst>
      <p:tags r:id="rId1"/>
    </p:custDataLst>
    <p:extLst>
      <p:ext uri="{BB962C8B-B14F-4D97-AF65-F5344CB8AC3E}">
        <p14:creationId xmlns:p14="http://schemas.microsoft.com/office/powerpoint/2010/main" val="218557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09285" y="481014"/>
            <a:ext cx="9664700" cy="5900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7AC655B-00CE-40AD-B702-52004E835FBE}"/>
              </a:ext>
            </a:extLst>
          </p:cNvPr>
          <p:cNvSpPr>
            <a:spLocks noGrp="1"/>
          </p:cNvSpPr>
          <p:nvPr>
            <p:ph type="sldNum" sz="quarter" idx="10"/>
          </p:nvPr>
        </p:nvSpPr>
        <p:spPr/>
        <p:txBody>
          <a:bodyPr/>
          <a:lstStyle/>
          <a:p>
            <a:fld id="{931B8EB6-028A-419C-BECF-3B4E461B649A}" type="slidenum">
              <a:rPr lang="en-US" smtClean="0"/>
              <a:t>‹#›</a:t>
            </a:fld>
            <a:endParaRPr lang="en-US"/>
          </a:p>
        </p:txBody>
      </p:sp>
    </p:spTree>
    <p:extLst>
      <p:ext uri="{BB962C8B-B14F-4D97-AF65-F5344CB8AC3E}">
        <p14:creationId xmlns:p14="http://schemas.microsoft.com/office/powerpoint/2010/main" val="3572697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4C95E34-87FD-4DC1-935E-AA95DCCDA3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B8EB6-028A-419C-BECF-3B4E461B649A}" type="slidenum">
              <a:rPr lang="en-US" smtClean="0"/>
              <a:t>‹#›</a:t>
            </a:fld>
            <a:endParaRPr lang="en-US"/>
          </a:p>
        </p:txBody>
      </p:sp>
    </p:spTree>
    <p:custDataLst>
      <p:tags r:id="rId9"/>
    </p:custDataLst>
    <p:extLst>
      <p:ext uri="{BB962C8B-B14F-4D97-AF65-F5344CB8AC3E}">
        <p14:creationId xmlns:p14="http://schemas.microsoft.com/office/powerpoint/2010/main" val="286714468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9" r:id="rId5"/>
    <p:sldLayoutId id="2147483720" r:id="rId6"/>
    <p:sldLayoutId id="2147483721" r:id="rId7"/>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8KcmC_pey_0?feature=oembed" TargetMode="Externa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20.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cameronshorter.blogspot.com/2016/05/government-ask-nine-open-source.html"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theconversation.com/breastfeeding-is-rarely-seen-in-childrens-books-its-time-to-rewrite-attitudes-65995"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mochamanual.com/pregnancy/"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image" Target="../media/image42.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52.sv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54.sv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56.sv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6428" y="563768"/>
            <a:ext cx="8698687" cy="1325563"/>
          </a:xfrm>
        </p:spPr>
        <p:txBody>
          <a:bodyPr>
            <a:normAutofit/>
          </a:bodyPr>
          <a:lstStyle/>
          <a:p>
            <a:r>
              <a:rPr lang="en-US"/>
              <a:t>Welcome to the Link Study Training</a:t>
            </a:r>
          </a:p>
        </p:txBody>
      </p:sp>
      <p:sp>
        <p:nvSpPr>
          <p:cNvPr id="3" name="Content Placeholder 2">
            <a:extLst>
              <a:ext uri="{FF2B5EF4-FFF2-40B4-BE49-F238E27FC236}">
                <a16:creationId xmlns:a16="http://schemas.microsoft.com/office/drawing/2014/main" id="{ABE33EFA-068A-4732-8B13-7C343D0CC606}"/>
              </a:ext>
            </a:extLst>
          </p:cNvPr>
          <p:cNvSpPr>
            <a:spLocks noGrp="1"/>
          </p:cNvSpPr>
          <p:nvPr>
            <p:ph idx="1"/>
          </p:nvPr>
        </p:nvSpPr>
        <p:spPr>
          <a:xfrm>
            <a:off x="1136429" y="2278173"/>
            <a:ext cx="7592901" cy="3450613"/>
          </a:xfrm>
          <a:ln>
            <a:solidFill>
              <a:schemeClr val="accent1"/>
            </a:solidFill>
          </a:ln>
        </p:spPr>
        <p:txBody>
          <a:bodyPr anchor="ctr">
            <a:normAutofit/>
          </a:bodyPr>
          <a:lstStyle/>
          <a:p>
            <a:pPr marL="0" indent="0">
              <a:buNone/>
            </a:pPr>
            <a:r>
              <a:rPr lang="en-US" sz="2400"/>
              <a:t>Please create a table tent with the following information:</a:t>
            </a:r>
          </a:p>
          <a:p>
            <a:pPr marL="0" indent="0">
              <a:buNone/>
            </a:pPr>
            <a:r>
              <a:rPr lang="en-US" sz="2400"/>
              <a:t> </a:t>
            </a:r>
          </a:p>
          <a:p>
            <a:pPr lvl="1"/>
            <a:r>
              <a:rPr lang="en-US" sz="2400"/>
              <a:t>Your Name</a:t>
            </a:r>
          </a:p>
          <a:p>
            <a:pPr lvl="1"/>
            <a:r>
              <a:rPr lang="en-US" sz="2400"/>
              <a:t>The Name of your Organization</a:t>
            </a:r>
          </a:p>
          <a:p>
            <a:pPr lvl="1"/>
            <a:r>
              <a:rPr lang="en-US" sz="2400"/>
              <a:t>The Type of Organization (Family Planning or Substance Use Disorder)</a:t>
            </a:r>
          </a:p>
          <a:p>
            <a:pPr lvl="1"/>
            <a:r>
              <a:rPr lang="en-US" sz="2400"/>
              <a:t>Your Title or Role in the Organization</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129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ink Study logo">
            <a:extLst>
              <a:ext uri="{FF2B5EF4-FFF2-40B4-BE49-F238E27FC236}">
                <a16:creationId xmlns:a16="http://schemas.microsoft.com/office/drawing/2014/main" id="{590ECD79-4D2A-4984-95F4-98D92416C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442" y="2953582"/>
            <a:ext cx="1462088" cy="950835"/>
          </a:xfrm>
          <a:prstGeom prst="rect">
            <a:avLst/>
          </a:prstGeom>
        </p:spPr>
      </p:pic>
      <p:sp>
        <p:nvSpPr>
          <p:cNvPr id="4" name="Slide Number Placeholder 3">
            <a:extLst>
              <a:ext uri="{FF2B5EF4-FFF2-40B4-BE49-F238E27FC236}">
                <a16:creationId xmlns:a16="http://schemas.microsoft.com/office/drawing/2014/main" id="{D87B64ED-74DE-4964-812B-0D52FB7DA5EE}"/>
              </a:ext>
            </a:extLst>
          </p:cNvPr>
          <p:cNvSpPr>
            <a:spLocks noGrp="1"/>
          </p:cNvSpPr>
          <p:nvPr>
            <p:ph type="sldNum" sz="quarter" idx="10"/>
          </p:nvPr>
        </p:nvSpPr>
        <p:spPr/>
        <p:txBody>
          <a:bodyPr/>
          <a:lstStyle/>
          <a:p>
            <a:fld id="{931B8EB6-028A-419C-BECF-3B4E461B649A}" type="slidenum">
              <a:rPr lang="en-US" smtClean="0"/>
              <a:t>1</a:t>
            </a:fld>
            <a:endParaRPr lang="en-US"/>
          </a:p>
        </p:txBody>
      </p:sp>
      <p:sp>
        <p:nvSpPr>
          <p:cNvPr id="7" name="TextBox 6">
            <a:extLst>
              <a:ext uri="{FF2B5EF4-FFF2-40B4-BE49-F238E27FC236}">
                <a16:creationId xmlns:a16="http://schemas.microsoft.com/office/drawing/2014/main" id="{C8C8E0B7-2624-4E6A-C24F-87E90DD50B60}"/>
              </a:ext>
            </a:extLst>
          </p:cNvPr>
          <p:cNvSpPr txBox="1"/>
          <p:nvPr/>
        </p:nvSpPr>
        <p:spPr>
          <a:xfrm>
            <a:off x="1474573" y="5867400"/>
            <a:ext cx="7139115" cy="92333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dirty="0">
                <a:ea typeface="+mn-lt"/>
                <a:cs typeface="+mn-lt"/>
              </a:rPr>
              <a:t>Rogers, J., Raybon, D., &amp; Fontanella, J. (2021). The Link Study </a:t>
            </a:r>
            <a:r>
              <a:rPr lang="en-US">
                <a:ea typeface="+mn-lt"/>
                <a:cs typeface="+mn-lt"/>
              </a:rPr>
              <a:t>Curriculum: An in-person training for sexual &amp; </a:t>
            </a:r>
            <a:r>
              <a:rPr lang="en-US" dirty="0">
                <a:ea typeface="+mn-lt"/>
                <a:cs typeface="+mn-lt"/>
              </a:rPr>
              <a:t>reproductive health and substance use treatment providers.  </a:t>
            </a:r>
            <a:endParaRPr lang="en-US" dirty="0">
              <a:cs typeface="Calibri"/>
            </a:endParaRPr>
          </a:p>
        </p:txBody>
      </p:sp>
    </p:spTree>
    <p:custDataLst>
      <p:tags r:id="rId1"/>
    </p:custDataLst>
    <p:extLst>
      <p:ext uri="{BB962C8B-B14F-4D97-AF65-F5344CB8AC3E}">
        <p14:creationId xmlns:p14="http://schemas.microsoft.com/office/powerpoint/2010/main" val="3309354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B6A7-1C69-40DA-AD4E-86293DD8F031}"/>
              </a:ext>
            </a:extLst>
          </p:cNvPr>
          <p:cNvSpPr>
            <a:spLocks noGrp="1"/>
          </p:cNvSpPr>
          <p:nvPr>
            <p:ph type="title"/>
          </p:nvPr>
        </p:nvSpPr>
        <p:spPr/>
        <p:txBody>
          <a:bodyPr/>
          <a:lstStyle/>
          <a:p>
            <a:r>
              <a:rPr lang="en-US"/>
              <a:t>Client Versus Patient</a:t>
            </a:r>
          </a:p>
        </p:txBody>
      </p:sp>
      <p:sp>
        <p:nvSpPr>
          <p:cNvPr id="3" name="Content Placeholder 2">
            <a:extLst>
              <a:ext uri="{FF2B5EF4-FFF2-40B4-BE49-F238E27FC236}">
                <a16:creationId xmlns:a16="http://schemas.microsoft.com/office/drawing/2014/main" id="{F423D3C8-DBA8-452D-AEA2-0B249560EB4E}"/>
              </a:ext>
            </a:extLst>
          </p:cNvPr>
          <p:cNvSpPr>
            <a:spLocks noGrp="1"/>
          </p:cNvSpPr>
          <p:nvPr>
            <p:ph idx="1"/>
          </p:nvPr>
        </p:nvSpPr>
        <p:spPr/>
        <p:txBody>
          <a:bodyPr>
            <a:normAutofit lnSpcReduction="10000"/>
          </a:bodyPr>
          <a:lstStyle/>
          <a:p>
            <a:r>
              <a:rPr lang="en-US" sz="3200"/>
              <a:t>We will use the term “client” throughout this training.</a:t>
            </a:r>
          </a:p>
          <a:p>
            <a:endParaRPr lang="en-US" sz="3200"/>
          </a:p>
          <a:p>
            <a:r>
              <a:rPr lang="en-US" sz="3200"/>
              <a:t>The word client was adopted by the behavioral health field with the idea that, instead of a patient who needs a clinician to offer treatment, a client seeks the assistance of a counselor.</a:t>
            </a:r>
          </a:p>
          <a:p>
            <a:endParaRPr lang="en-US" sz="3200"/>
          </a:p>
          <a:p>
            <a:r>
              <a:rPr lang="en-US" sz="3200"/>
              <a:t>You should feel comfortable using the term that resonates with you.</a:t>
            </a:r>
          </a:p>
        </p:txBody>
      </p:sp>
      <p:sp>
        <p:nvSpPr>
          <p:cNvPr id="4" name="Slide Number Placeholder 3">
            <a:extLst>
              <a:ext uri="{FF2B5EF4-FFF2-40B4-BE49-F238E27FC236}">
                <a16:creationId xmlns:a16="http://schemas.microsoft.com/office/drawing/2014/main" id="{96B0CA3B-581A-4721-8A1B-85323ACF8126}"/>
              </a:ext>
            </a:extLst>
          </p:cNvPr>
          <p:cNvSpPr>
            <a:spLocks noGrp="1"/>
          </p:cNvSpPr>
          <p:nvPr>
            <p:ph type="sldNum" sz="quarter" idx="10"/>
          </p:nvPr>
        </p:nvSpPr>
        <p:spPr/>
        <p:txBody>
          <a:bodyPr/>
          <a:lstStyle/>
          <a:p>
            <a:fld id="{931B8EB6-028A-419C-BECF-3B4E461B649A}" type="slidenum">
              <a:rPr lang="en-US" smtClean="0"/>
              <a:t>10</a:t>
            </a:fld>
            <a:endParaRPr lang="en-US"/>
          </a:p>
        </p:txBody>
      </p:sp>
    </p:spTree>
    <p:extLst>
      <p:ext uri="{BB962C8B-B14F-4D97-AF65-F5344CB8AC3E}">
        <p14:creationId xmlns:p14="http://schemas.microsoft.com/office/powerpoint/2010/main" val="281155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EF95-0A11-4519-B6D4-DB9F9F9F38C2}"/>
              </a:ext>
            </a:extLst>
          </p:cNvPr>
          <p:cNvSpPr>
            <a:spLocks noGrp="1"/>
          </p:cNvSpPr>
          <p:nvPr>
            <p:ph type="title"/>
          </p:nvPr>
        </p:nvSpPr>
        <p:spPr/>
        <p:txBody>
          <a:bodyPr/>
          <a:lstStyle/>
          <a:p>
            <a:r>
              <a:rPr lang="en-US"/>
              <a:t>Introductory Icebreaker</a:t>
            </a:r>
          </a:p>
        </p:txBody>
      </p:sp>
      <p:sp>
        <p:nvSpPr>
          <p:cNvPr id="3" name="Content Placeholder 2">
            <a:extLst>
              <a:ext uri="{FF2B5EF4-FFF2-40B4-BE49-F238E27FC236}">
                <a16:creationId xmlns:a16="http://schemas.microsoft.com/office/drawing/2014/main" id="{88A01BD7-4AE0-4BC5-8423-57A7779614CF}"/>
              </a:ext>
            </a:extLst>
          </p:cNvPr>
          <p:cNvSpPr>
            <a:spLocks noGrp="1"/>
          </p:cNvSpPr>
          <p:nvPr>
            <p:ph idx="1"/>
          </p:nvPr>
        </p:nvSpPr>
        <p:spPr/>
        <p:txBody>
          <a:bodyPr>
            <a:normAutofit lnSpcReduction="10000"/>
          </a:bodyPr>
          <a:lstStyle/>
          <a:p>
            <a:r>
              <a:rPr lang="en-US" sz="3200"/>
              <a:t>Tell your partner one thing that you love about your job.</a:t>
            </a:r>
          </a:p>
          <a:p>
            <a:endParaRPr lang="en-US" sz="3200"/>
          </a:p>
          <a:p>
            <a:r>
              <a:rPr lang="en-US" sz="3200"/>
              <a:t>Tell your partner one challenge in your job that you recently overcame or solved.</a:t>
            </a:r>
          </a:p>
          <a:p>
            <a:pPr lvl="1"/>
            <a:endParaRPr lang="en-US" sz="3200"/>
          </a:p>
          <a:p>
            <a:r>
              <a:rPr lang="en-US" sz="3200"/>
              <a:t>Tell your partner about your expertise that you bring to this specific training.</a:t>
            </a:r>
          </a:p>
          <a:p>
            <a:pPr lvl="1"/>
            <a:endParaRPr lang="en-US" sz="3200"/>
          </a:p>
          <a:p>
            <a:r>
              <a:rPr lang="en-US" sz="3200"/>
              <a:t>Tell your partner about your dream vacation</a:t>
            </a:r>
            <a:r>
              <a:rPr lang="en-US"/>
              <a:t>.</a:t>
            </a:r>
            <a:endParaRPr lang="en-US" sz="3600"/>
          </a:p>
          <a:p>
            <a:endParaRPr lang="en-US"/>
          </a:p>
        </p:txBody>
      </p:sp>
      <p:sp>
        <p:nvSpPr>
          <p:cNvPr id="4" name="Slide Number Placeholder 3">
            <a:extLst>
              <a:ext uri="{FF2B5EF4-FFF2-40B4-BE49-F238E27FC236}">
                <a16:creationId xmlns:a16="http://schemas.microsoft.com/office/drawing/2014/main" id="{07B5063F-DB45-4E8A-8495-42E8DDC19E2A}"/>
              </a:ext>
            </a:extLst>
          </p:cNvPr>
          <p:cNvSpPr>
            <a:spLocks noGrp="1"/>
          </p:cNvSpPr>
          <p:nvPr>
            <p:ph type="sldNum" sz="quarter" idx="10"/>
          </p:nvPr>
        </p:nvSpPr>
        <p:spPr/>
        <p:txBody>
          <a:bodyPr/>
          <a:lstStyle/>
          <a:p>
            <a:fld id="{931B8EB6-028A-419C-BECF-3B4E461B649A}" type="slidenum">
              <a:rPr lang="en-US" smtClean="0"/>
              <a:t>11</a:t>
            </a:fld>
            <a:endParaRPr lang="en-US"/>
          </a:p>
        </p:txBody>
      </p:sp>
    </p:spTree>
    <p:extLst>
      <p:ext uri="{BB962C8B-B14F-4D97-AF65-F5344CB8AC3E}">
        <p14:creationId xmlns:p14="http://schemas.microsoft.com/office/powerpoint/2010/main" val="373158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12B212F-0613-4F3A-9636-84DBA440B147}"/>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Group Agreements</a:t>
            </a:r>
          </a:p>
        </p:txBody>
      </p:sp>
      <p:sp>
        <p:nvSpPr>
          <p:cNvPr id="24" name="Oval 2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raphic 18" descr="Checkmark">
            <a:extLst>
              <a:ext uri="{FF2B5EF4-FFF2-40B4-BE49-F238E27FC236}">
                <a16:creationId xmlns:a16="http://schemas.microsoft.com/office/drawing/2014/main" id="{4D1F346C-769C-400A-BA6A-168532F52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
        <p:nvSpPr>
          <p:cNvPr id="2" name="Slide Number Placeholder 1">
            <a:extLst>
              <a:ext uri="{FF2B5EF4-FFF2-40B4-BE49-F238E27FC236}">
                <a16:creationId xmlns:a16="http://schemas.microsoft.com/office/drawing/2014/main" id="{2A04D747-272B-46D3-92FA-D3A824DAC0AC}"/>
              </a:ext>
            </a:extLst>
          </p:cNvPr>
          <p:cNvSpPr>
            <a:spLocks noGrp="1"/>
          </p:cNvSpPr>
          <p:nvPr>
            <p:ph type="sldNum" sz="quarter" idx="10"/>
          </p:nvPr>
        </p:nvSpPr>
        <p:spPr/>
        <p:txBody>
          <a:bodyPr/>
          <a:lstStyle/>
          <a:p>
            <a:fld id="{931B8EB6-028A-419C-BECF-3B4E461B649A}" type="slidenum">
              <a:rPr lang="en-US" smtClean="0"/>
              <a:t>12</a:t>
            </a:fld>
            <a:endParaRPr lang="en-US"/>
          </a:p>
        </p:txBody>
      </p:sp>
    </p:spTree>
    <p:extLst>
      <p:ext uri="{BB962C8B-B14F-4D97-AF65-F5344CB8AC3E}">
        <p14:creationId xmlns:p14="http://schemas.microsoft.com/office/powerpoint/2010/main" val="3163524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10784C-544D-4902-AAA1-CEB15025877C}"/>
              </a:ext>
            </a:extLst>
          </p:cNvPr>
          <p:cNvSpPr>
            <a:spLocks noGrp="1"/>
          </p:cNvSpPr>
          <p:nvPr>
            <p:ph type="title"/>
          </p:nvPr>
        </p:nvSpPr>
        <p:spPr>
          <a:xfrm>
            <a:off x="1136428" y="627564"/>
            <a:ext cx="7474172" cy="1325563"/>
          </a:xfrm>
        </p:spPr>
        <p:txBody>
          <a:bodyPr>
            <a:normAutofit/>
          </a:bodyPr>
          <a:lstStyle/>
          <a:p>
            <a:r>
              <a:rPr lang="en-US"/>
              <a:t>Language Matters Exercise</a:t>
            </a:r>
          </a:p>
        </p:txBody>
      </p:sp>
      <p:sp>
        <p:nvSpPr>
          <p:cNvPr id="4" name="Content Placeholder 3">
            <a:extLst>
              <a:ext uri="{FF2B5EF4-FFF2-40B4-BE49-F238E27FC236}">
                <a16:creationId xmlns:a16="http://schemas.microsoft.com/office/drawing/2014/main" id="{71347A44-F09E-4CAD-9149-440A42A836B7}"/>
              </a:ext>
            </a:extLst>
          </p:cNvPr>
          <p:cNvSpPr>
            <a:spLocks noGrp="1"/>
          </p:cNvSpPr>
          <p:nvPr>
            <p:ph idx="1"/>
          </p:nvPr>
        </p:nvSpPr>
        <p:spPr>
          <a:xfrm>
            <a:off x="1136429" y="2278173"/>
            <a:ext cx="6467867" cy="3450613"/>
          </a:xfrm>
          <a:ln>
            <a:solidFill>
              <a:schemeClr val="accent1"/>
            </a:solidFill>
          </a:ln>
        </p:spPr>
        <p:txBody>
          <a:bodyPr anchor="ctr">
            <a:normAutofit/>
          </a:bodyPr>
          <a:lstStyle/>
          <a:p>
            <a:r>
              <a:rPr lang="en-US" sz="2400"/>
              <a:t>Identify terms from your respective fields that are important for others to know and understand</a:t>
            </a:r>
          </a:p>
          <a:p>
            <a:endParaRPr lang="en-US" sz="2400"/>
          </a:p>
          <a:p>
            <a:r>
              <a:rPr lang="en-US" sz="2400"/>
              <a:t>Also include terms that should be avoided</a:t>
            </a:r>
          </a:p>
          <a:p>
            <a:endParaRPr lang="en-US" sz="2400"/>
          </a:p>
          <a:p>
            <a:r>
              <a:rPr lang="en-US" sz="2400"/>
              <a:t>Record one term per sticky note and post under the appropriate heading </a:t>
            </a:r>
          </a:p>
        </p:txBody>
      </p:sp>
      <p:sp>
        <p:nvSpPr>
          <p:cNvPr id="22" name="Rectangle 1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peech outline">
            <a:extLst>
              <a:ext uri="{FF2B5EF4-FFF2-40B4-BE49-F238E27FC236}">
                <a16:creationId xmlns:a16="http://schemas.microsoft.com/office/drawing/2014/main" id="{369FE887-8BC0-4209-AB3A-8AF30C4A3B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9413987" y="2857501"/>
            <a:ext cx="1142998" cy="1142998"/>
          </a:xfrm>
          <a:prstGeom prst="rect">
            <a:avLst/>
          </a:prstGeom>
        </p:spPr>
      </p:pic>
      <p:sp>
        <p:nvSpPr>
          <p:cNvPr id="2" name="Slide Number Placeholder 1">
            <a:extLst>
              <a:ext uri="{FF2B5EF4-FFF2-40B4-BE49-F238E27FC236}">
                <a16:creationId xmlns:a16="http://schemas.microsoft.com/office/drawing/2014/main" id="{0D2BC9EE-A7B0-45D6-BA0F-93929891F4F8}"/>
              </a:ext>
            </a:extLst>
          </p:cNvPr>
          <p:cNvSpPr>
            <a:spLocks noGrp="1"/>
          </p:cNvSpPr>
          <p:nvPr>
            <p:ph type="sldNum" sz="quarter" idx="10"/>
          </p:nvPr>
        </p:nvSpPr>
        <p:spPr>
          <a:xfrm>
            <a:off x="10341428" y="6356350"/>
            <a:ext cx="1012371" cy="365125"/>
          </a:xfrm>
        </p:spPr>
        <p:txBody>
          <a:bodyPr>
            <a:normAutofit/>
          </a:bodyPr>
          <a:lstStyle/>
          <a:p>
            <a:pPr>
              <a:spcAft>
                <a:spcPts val="600"/>
              </a:spcAft>
            </a:pPr>
            <a:fld id="{931B8EB6-028A-419C-BECF-3B4E461B649A}" type="slidenum">
              <a:rPr lang="en-US">
                <a:solidFill>
                  <a:srgbClr val="FFFFFF"/>
                </a:solidFill>
              </a:rPr>
              <a:pPr>
                <a:spcAft>
                  <a:spcPts val="600"/>
                </a:spcAft>
              </a:pPr>
              <a:t>13</a:t>
            </a:fld>
            <a:endParaRPr lang="en-US">
              <a:solidFill>
                <a:srgbClr val="FFFFFF"/>
              </a:solidFill>
            </a:endParaRPr>
          </a:p>
        </p:txBody>
      </p:sp>
    </p:spTree>
    <p:extLst>
      <p:ext uri="{BB962C8B-B14F-4D97-AF65-F5344CB8AC3E}">
        <p14:creationId xmlns:p14="http://schemas.microsoft.com/office/powerpoint/2010/main" val="2328530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2EE05B-5265-41FD-9A0D-8F114E9B2FAF}"/>
              </a:ext>
            </a:extLst>
          </p:cNvPr>
          <p:cNvSpPr>
            <a:spLocks noGrp="1"/>
          </p:cNvSpPr>
          <p:nvPr>
            <p:ph type="title"/>
          </p:nvPr>
        </p:nvSpPr>
        <p:spPr>
          <a:xfrm>
            <a:off x="1902896" y="3244293"/>
            <a:ext cx="8495070" cy="1784402"/>
          </a:xfrm>
        </p:spPr>
        <p:txBody>
          <a:bodyPr vert="horz" lIns="91440" tIns="45720" rIns="91440" bIns="45720" rtlCol="0" anchor="b">
            <a:normAutofit/>
          </a:bodyPr>
          <a:lstStyle/>
          <a:p>
            <a:pPr algn="ctr"/>
            <a:r>
              <a:rPr lang="en-US" sz="6000">
                <a:solidFill>
                  <a:srgbClr val="FFFFFF"/>
                </a:solidFill>
                <a:latin typeface="+mj-lt"/>
              </a:rPr>
              <a:t>BREAK </a:t>
            </a:r>
            <a:endParaRPr lang="en-US" sz="6000" kern="1200">
              <a:solidFill>
                <a:srgbClr val="FFFFFF"/>
              </a:solidFill>
              <a:latin typeface="+mj-lt"/>
              <a:ea typeface="+mj-ea"/>
              <a:cs typeface="+mj-cs"/>
            </a:endParaRPr>
          </a:p>
        </p:txBody>
      </p:sp>
      <p:sp>
        <p:nvSpPr>
          <p:cNvPr id="20" name="Oval 19">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Tea">
            <a:extLst>
              <a:ext uri="{FF2B5EF4-FFF2-40B4-BE49-F238E27FC236}">
                <a16:creationId xmlns:a16="http://schemas.microsoft.com/office/drawing/2014/main" id="{52B8F892-97F4-4706-898C-02F6F2D3F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62694" y="1306285"/>
            <a:ext cx="1175474" cy="1175474"/>
          </a:xfrm>
          <a:prstGeom prst="rect">
            <a:avLst/>
          </a:prstGeom>
        </p:spPr>
      </p:pic>
      <p:sp>
        <p:nvSpPr>
          <p:cNvPr id="3" name="Slide Number Placeholder 2">
            <a:extLst>
              <a:ext uri="{FF2B5EF4-FFF2-40B4-BE49-F238E27FC236}">
                <a16:creationId xmlns:a16="http://schemas.microsoft.com/office/drawing/2014/main" id="{8CDC9486-8E1F-45D5-8DF7-C03588CA02B8}"/>
              </a:ext>
            </a:extLst>
          </p:cNvPr>
          <p:cNvSpPr>
            <a:spLocks noGrp="1"/>
          </p:cNvSpPr>
          <p:nvPr>
            <p:ph type="sldNum" sz="quarter" idx="10"/>
          </p:nvPr>
        </p:nvSpPr>
        <p:spPr/>
        <p:txBody>
          <a:bodyPr/>
          <a:lstStyle/>
          <a:p>
            <a:fld id="{931B8EB6-028A-419C-BECF-3B4E461B649A}" type="slidenum">
              <a:rPr lang="en-US" smtClean="0"/>
              <a:t>14</a:t>
            </a:fld>
            <a:endParaRPr lang="en-US"/>
          </a:p>
        </p:txBody>
      </p:sp>
    </p:spTree>
    <p:extLst>
      <p:ext uri="{BB962C8B-B14F-4D97-AF65-F5344CB8AC3E}">
        <p14:creationId xmlns:p14="http://schemas.microsoft.com/office/powerpoint/2010/main" val="2794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1AAC40-7BE4-4DDE-BC4C-21E84B53726E}"/>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5000" kern="1200">
                <a:solidFill>
                  <a:srgbClr val="FFFFFF"/>
                </a:solidFill>
                <a:latin typeface="+mj-lt"/>
                <a:ea typeface="+mj-ea"/>
                <a:cs typeface="+mj-cs"/>
              </a:rPr>
              <a:t>Family Planning and Substance Use Disorders 101</a:t>
            </a:r>
          </a:p>
        </p:txBody>
      </p:sp>
      <p:cxnSp>
        <p:nvCxnSpPr>
          <p:cNvPr id="28" name="Straight Connector 20">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Graphic 5" descr="Classroom">
            <a:extLst>
              <a:ext uri="{FF2B5EF4-FFF2-40B4-BE49-F238E27FC236}">
                <a16:creationId xmlns:a16="http://schemas.microsoft.com/office/drawing/2014/main" id="{F69E7FEC-8D92-4969-849F-A471E5091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699753"/>
            <a:ext cx="5459470" cy="5459470"/>
          </a:xfrm>
          <a:prstGeom prst="rect">
            <a:avLst/>
          </a:prstGeom>
        </p:spPr>
      </p:pic>
      <p:sp>
        <p:nvSpPr>
          <p:cNvPr id="3" name="Rectangle 2">
            <a:extLst>
              <a:ext uri="{FF2B5EF4-FFF2-40B4-BE49-F238E27FC236}">
                <a16:creationId xmlns:a16="http://schemas.microsoft.com/office/drawing/2014/main" id="{12C7B4D5-81B1-4ADB-A6B9-DE8D4B8E8E18}"/>
              </a:ext>
            </a:extLst>
          </p:cNvPr>
          <p:cNvSpPr/>
          <p:nvPr/>
        </p:nvSpPr>
        <p:spPr>
          <a:xfrm>
            <a:off x="7220653" y="6008924"/>
            <a:ext cx="2349554" cy="630942"/>
          </a:xfrm>
          <a:prstGeom prst="rect">
            <a:avLst/>
          </a:prstGeom>
        </p:spPr>
        <p:txBody>
          <a:bodyPr wrap="none">
            <a:spAutoFit/>
          </a:bodyPr>
          <a:lstStyle/>
          <a:p>
            <a:pPr>
              <a:spcAft>
                <a:spcPts val="600"/>
              </a:spcAft>
            </a:pPr>
            <a:r>
              <a:rPr lang="en-US" sz="3500">
                <a:solidFill>
                  <a:schemeClr val="accent1"/>
                </a:solidFill>
              </a:rPr>
              <a:t>Teach Backs</a:t>
            </a:r>
          </a:p>
        </p:txBody>
      </p:sp>
      <p:sp>
        <p:nvSpPr>
          <p:cNvPr id="4" name="Slide Number Placeholder 3">
            <a:extLst>
              <a:ext uri="{FF2B5EF4-FFF2-40B4-BE49-F238E27FC236}">
                <a16:creationId xmlns:a16="http://schemas.microsoft.com/office/drawing/2014/main" id="{652CC4F6-6E27-4229-9B55-7243AE91CF5B}"/>
              </a:ext>
            </a:extLst>
          </p:cNvPr>
          <p:cNvSpPr>
            <a:spLocks noGrp="1"/>
          </p:cNvSpPr>
          <p:nvPr>
            <p:ph type="sldNum" sz="quarter" idx="10"/>
          </p:nvPr>
        </p:nvSpPr>
        <p:spPr/>
        <p:txBody>
          <a:bodyPr/>
          <a:lstStyle/>
          <a:p>
            <a:fld id="{931B8EB6-028A-419C-BECF-3B4E461B649A}" type="slidenum">
              <a:rPr lang="en-US" smtClean="0"/>
              <a:t>15</a:t>
            </a:fld>
            <a:endParaRPr lang="en-US"/>
          </a:p>
        </p:txBody>
      </p:sp>
    </p:spTree>
    <p:extLst>
      <p:ext uri="{BB962C8B-B14F-4D97-AF65-F5344CB8AC3E}">
        <p14:creationId xmlns:p14="http://schemas.microsoft.com/office/powerpoint/2010/main" val="124844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5623-3D91-4782-B1BC-8254133A33B3}"/>
              </a:ext>
            </a:extLst>
          </p:cNvPr>
          <p:cNvSpPr>
            <a:spLocks noGrp="1"/>
          </p:cNvSpPr>
          <p:nvPr>
            <p:ph type="title"/>
          </p:nvPr>
        </p:nvSpPr>
        <p:spPr>
          <a:xfrm>
            <a:off x="1136428" y="627564"/>
            <a:ext cx="7474172" cy="1325563"/>
          </a:xfrm>
        </p:spPr>
        <p:txBody>
          <a:bodyPr>
            <a:normAutofit/>
          </a:bodyPr>
          <a:lstStyle/>
          <a:p>
            <a:r>
              <a:rPr lang="en-US"/>
              <a:t>Trainees as the Experts</a:t>
            </a:r>
          </a:p>
        </p:txBody>
      </p:sp>
      <p:sp>
        <p:nvSpPr>
          <p:cNvPr id="3" name="Content Placeholder 2">
            <a:extLst>
              <a:ext uri="{FF2B5EF4-FFF2-40B4-BE49-F238E27FC236}">
                <a16:creationId xmlns:a16="http://schemas.microsoft.com/office/drawing/2014/main" id="{F20DD25A-1D9F-4336-8D74-CC671AC389F0}"/>
              </a:ext>
            </a:extLst>
          </p:cNvPr>
          <p:cNvSpPr>
            <a:spLocks noGrp="1"/>
          </p:cNvSpPr>
          <p:nvPr>
            <p:ph idx="1"/>
          </p:nvPr>
        </p:nvSpPr>
        <p:spPr>
          <a:xfrm>
            <a:off x="1136429" y="2278173"/>
            <a:ext cx="7474171" cy="3616441"/>
          </a:xfrm>
          <a:ln>
            <a:solidFill>
              <a:schemeClr val="accent1"/>
            </a:solidFill>
          </a:ln>
          <a:scene3d>
            <a:camera prst="orthographicFront"/>
            <a:lightRig rig="threePt" dir="t"/>
          </a:scene3d>
        </p:spPr>
        <p:txBody>
          <a:bodyPr anchor="ctr">
            <a:normAutofit/>
          </a:bodyPr>
          <a:lstStyle/>
          <a:p>
            <a:pPr marL="0" indent="0" algn="ctr">
              <a:buNone/>
            </a:pPr>
            <a:r>
              <a:rPr lang="en-US" sz="3500"/>
              <a:t>In this project, you are the experts in your respective fields. This section gives you the opportunity to share your knowledge and expertise with the others.</a:t>
            </a:r>
          </a:p>
        </p:txBody>
      </p:sp>
      <p:sp>
        <p:nvSpPr>
          <p:cNvPr id="22" name="Rectangle 2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6" descr="Classroom">
            <a:extLst>
              <a:ext uri="{FF2B5EF4-FFF2-40B4-BE49-F238E27FC236}">
                <a16:creationId xmlns:a16="http://schemas.microsoft.com/office/drawing/2014/main" id="{AB0A847D-C647-4613-8A26-004D1030CF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943395"/>
            <a:ext cx="1142998" cy="1142998"/>
          </a:xfrm>
          <a:prstGeom prst="rect">
            <a:avLst/>
          </a:prstGeom>
        </p:spPr>
      </p:pic>
      <p:sp>
        <p:nvSpPr>
          <p:cNvPr id="4" name="Slide Number Placeholder 3">
            <a:extLst>
              <a:ext uri="{FF2B5EF4-FFF2-40B4-BE49-F238E27FC236}">
                <a16:creationId xmlns:a16="http://schemas.microsoft.com/office/drawing/2014/main" id="{92ED6BC8-FA7C-4C4D-A16A-A60A9D502803}"/>
              </a:ext>
            </a:extLst>
          </p:cNvPr>
          <p:cNvSpPr>
            <a:spLocks noGrp="1"/>
          </p:cNvSpPr>
          <p:nvPr>
            <p:ph type="sldNum" sz="quarter" idx="10"/>
          </p:nvPr>
        </p:nvSpPr>
        <p:spPr/>
        <p:txBody>
          <a:bodyPr/>
          <a:lstStyle/>
          <a:p>
            <a:fld id="{931B8EB6-028A-419C-BECF-3B4E461B649A}" type="slidenum">
              <a:rPr lang="en-US" smtClean="0"/>
              <a:t>16</a:t>
            </a:fld>
            <a:endParaRPr lang="en-US"/>
          </a:p>
        </p:txBody>
      </p:sp>
    </p:spTree>
    <p:extLst>
      <p:ext uri="{BB962C8B-B14F-4D97-AF65-F5344CB8AC3E}">
        <p14:creationId xmlns:p14="http://schemas.microsoft.com/office/powerpoint/2010/main" val="192778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10784C-544D-4902-AAA1-CEB15025877C}"/>
              </a:ext>
            </a:extLst>
          </p:cNvPr>
          <p:cNvSpPr>
            <a:spLocks noGrp="1"/>
          </p:cNvSpPr>
          <p:nvPr>
            <p:ph type="title"/>
          </p:nvPr>
        </p:nvSpPr>
        <p:spPr/>
        <p:txBody>
          <a:bodyPr/>
          <a:lstStyle/>
          <a:p>
            <a:r>
              <a:rPr lang="en-US"/>
              <a:t>Teach Back Schedule</a:t>
            </a:r>
          </a:p>
        </p:txBody>
      </p:sp>
      <p:sp>
        <p:nvSpPr>
          <p:cNvPr id="4" name="Content Placeholder 3">
            <a:extLst>
              <a:ext uri="{FF2B5EF4-FFF2-40B4-BE49-F238E27FC236}">
                <a16:creationId xmlns:a16="http://schemas.microsoft.com/office/drawing/2014/main" id="{71347A44-F09E-4CAD-9149-440A42A836B7}"/>
              </a:ext>
            </a:extLst>
          </p:cNvPr>
          <p:cNvSpPr>
            <a:spLocks noGrp="1"/>
          </p:cNvSpPr>
          <p:nvPr>
            <p:ph idx="1"/>
          </p:nvPr>
        </p:nvSpPr>
        <p:spPr>
          <a:ln>
            <a:solidFill>
              <a:schemeClr val="accent1"/>
            </a:solidFill>
          </a:ln>
        </p:spPr>
        <p:txBody>
          <a:bodyPr>
            <a:normAutofit lnSpcReduction="10000"/>
          </a:bodyPr>
          <a:lstStyle/>
          <a:p>
            <a:r>
              <a:rPr lang="en-US"/>
              <a:t>30 minutes to work in small groups</a:t>
            </a:r>
          </a:p>
          <a:p>
            <a:endParaRPr lang="en-US"/>
          </a:p>
          <a:p>
            <a:r>
              <a:rPr lang="en-US"/>
              <a:t>30 minutes for Family Planning 101</a:t>
            </a:r>
          </a:p>
          <a:p>
            <a:endParaRPr lang="en-US"/>
          </a:p>
          <a:p>
            <a:r>
              <a:rPr lang="en-US"/>
              <a:t>10 minutes of Q and A</a:t>
            </a:r>
          </a:p>
          <a:p>
            <a:endParaRPr lang="en-US"/>
          </a:p>
          <a:p>
            <a:r>
              <a:rPr lang="en-US"/>
              <a:t>30 minutes for Substance Use Disorder 101</a:t>
            </a:r>
          </a:p>
          <a:p>
            <a:endParaRPr lang="en-US"/>
          </a:p>
          <a:p>
            <a:r>
              <a:rPr lang="en-US"/>
              <a:t>10 minutes of Q and A</a:t>
            </a:r>
          </a:p>
        </p:txBody>
      </p:sp>
      <p:sp>
        <p:nvSpPr>
          <p:cNvPr id="2" name="Slide Number Placeholder 1">
            <a:extLst>
              <a:ext uri="{FF2B5EF4-FFF2-40B4-BE49-F238E27FC236}">
                <a16:creationId xmlns:a16="http://schemas.microsoft.com/office/drawing/2014/main" id="{F54CB1B5-B40F-4917-9222-B678003572A2}"/>
              </a:ext>
            </a:extLst>
          </p:cNvPr>
          <p:cNvSpPr>
            <a:spLocks noGrp="1"/>
          </p:cNvSpPr>
          <p:nvPr>
            <p:ph type="sldNum" sz="quarter" idx="10"/>
          </p:nvPr>
        </p:nvSpPr>
        <p:spPr/>
        <p:txBody>
          <a:bodyPr/>
          <a:lstStyle/>
          <a:p>
            <a:fld id="{931B8EB6-028A-419C-BECF-3B4E461B649A}" type="slidenum">
              <a:rPr lang="en-US" smtClean="0"/>
              <a:t>17</a:t>
            </a:fld>
            <a:endParaRPr lang="en-US"/>
          </a:p>
        </p:txBody>
      </p:sp>
    </p:spTree>
    <p:extLst>
      <p:ext uri="{BB962C8B-B14F-4D97-AF65-F5344CB8AC3E}">
        <p14:creationId xmlns:p14="http://schemas.microsoft.com/office/powerpoint/2010/main" val="410251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A830-73C3-4EC3-B857-C71747FD11DB}"/>
              </a:ext>
            </a:extLst>
          </p:cNvPr>
          <p:cNvSpPr>
            <a:spLocks noGrp="1"/>
          </p:cNvSpPr>
          <p:nvPr>
            <p:ph type="title"/>
          </p:nvPr>
        </p:nvSpPr>
        <p:spPr/>
        <p:txBody>
          <a:bodyPr/>
          <a:lstStyle/>
          <a:p>
            <a:r>
              <a:rPr lang="en-US"/>
              <a:t>Wrap Up</a:t>
            </a:r>
          </a:p>
        </p:txBody>
      </p:sp>
      <p:sp>
        <p:nvSpPr>
          <p:cNvPr id="3" name="Content Placeholder 2">
            <a:extLst>
              <a:ext uri="{FF2B5EF4-FFF2-40B4-BE49-F238E27FC236}">
                <a16:creationId xmlns:a16="http://schemas.microsoft.com/office/drawing/2014/main" id="{17423720-1DFF-45EB-A010-040D2FE23D06}"/>
              </a:ext>
            </a:extLst>
          </p:cNvPr>
          <p:cNvSpPr>
            <a:spLocks noGrp="1"/>
          </p:cNvSpPr>
          <p:nvPr>
            <p:ph idx="1"/>
          </p:nvPr>
        </p:nvSpPr>
        <p:spPr>
          <a:ln>
            <a:solidFill>
              <a:schemeClr val="accent1"/>
            </a:solidFill>
          </a:ln>
        </p:spPr>
        <p:txBody>
          <a:bodyPr/>
          <a:lstStyle/>
          <a:p>
            <a:endParaRPr lang="en-US" sz="3200"/>
          </a:p>
          <a:p>
            <a:r>
              <a:rPr lang="en-US" sz="3200"/>
              <a:t>What are some similarities between the populations you serve and the services you provide? </a:t>
            </a:r>
          </a:p>
          <a:p>
            <a:pPr lvl="1"/>
            <a:endParaRPr lang="en-US" sz="3200"/>
          </a:p>
          <a:p>
            <a:endParaRPr lang="en-US" sz="3200"/>
          </a:p>
          <a:p>
            <a:r>
              <a:rPr lang="en-US" sz="3200"/>
              <a:t>What are some of the differences? </a:t>
            </a:r>
          </a:p>
          <a:p>
            <a:endParaRPr lang="en-US"/>
          </a:p>
        </p:txBody>
      </p:sp>
      <p:sp>
        <p:nvSpPr>
          <p:cNvPr id="4" name="Slide Number Placeholder 3">
            <a:extLst>
              <a:ext uri="{FF2B5EF4-FFF2-40B4-BE49-F238E27FC236}">
                <a16:creationId xmlns:a16="http://schemas.microsoft.com/office/drawing/2014/main" id="{70A216E1-2D92-47CB-9077-99C7575FE272}"/>
              </a:ext>
            </a:extLst>
          </p:cNvPr>
          <p:cNvSpPr>
            <a:spLocks noGrp="1"/>
          </p:cNvSpPr>
          <p:nvPr>
            <p:ph type="sldNum" sz="quarter" idx="10"/>
          </p:nvPr>
        </p:nvSpPr>
        <p:spPr/>
        <p:txBody>
          <a:bodyPr/>
          <a:lstStyle/>
          <a:p>
            <a:fld id="{931B8EB6-028A-419C-BECF-3B4E461B649A}" type="slidenum">
              <a:rPr lang="en-US" smtClean="0"/>
              <a:t>18</a:t>
            </a:fld>
            <a:endParaRPr lang="en-US"/>
          </a:p>
        </p:txBody>
      </p:sp>
    </p:spTree>
    <p:extLst>
      <p:ext uri="{BB962C8B-B14F-4D97-AF65-F5344CB8AC3E}">
        <p14:creationId xmlns:p14="http://schemas.microsoft.com/office/powerpoint/2010/main" val="23229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2EE05B-5265-41FD-9A0D-8F114E9B2FAF}"/>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Optional Slides</a:t>
            </a:r>
          </a:p>
        </p:txBody>
      </p:sp>
      <p:sp>
        <p:nvSpPr>
          <p:cNvPr id="20" name="Oval 19">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Projector screen">
            <a:extLst>
              <a:ext uri="{FF2B5EF4-FFF2-40B4-BE49-F238E27FC236}">
                <a16:creationId xmlns:a16="http://schemas.microsoft.com/office/drawing/2014/main" id="{52B8F892-97F4-4706-898C-02F6F2D3F5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
        <p:nvSpPr>
          <p:cNvPr id="3" name="Slide Number Placeholder 2">
            <a:extLst>
              <a:ext uri="{FF2B5EF4-FFF2-40B4-BE49-F238E27FC236}">
                <a16:creationId xmlns:a16="http://schemas.microsoft.com/office/drawing/2014/main" id="{8CDC9486-8E1F-45D5-8DF7-C03588CA02B8}"/>
              </a:ext>
            </a:extLst>
          </p:cNvPr>
          <p:cNvSpPr>
            <a:spLocks noGrp="1"/>
          </p:cNvSpPr>
          <p:nvPr>
            <p:ph type="sldNum" sz="quarter" idx="10"/>
          </p:nvPr>
        </p:nvSpPr>
        <p:spPr/>
        <p:txBody>
          <a:bodyPr/>
          <a:lstStyle/>
          <a:p>
            <a:fld id="{931B8EB6-028A-419C-BECF-3B4E461B649A}" type="slidenum">
              <a:rPr lang="en-US" smtClean="0"/>
              <a:t>19</a:t>
            </a:fld>
            <a:endParaRPr lang="en-US"/>
          </a:p>
        </p:txBody>
      </p:sp>
    </p:spTree>
    <p:extLst>
      <p:ext uri="{BB962C8B-B14F-4D97-AF65-F5344CB8AC3E}">
        <p14:creationId xmlns:p14="http://schemas.microsoft.com/office/powerpoint/2010/main" val="4182484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5C6D9-6C39-435E-BEBE-E81BBCF49CB7}"/>
              </a:ext>
            </a:extLst>
          </p:cNvPr>
          <p:cNvSpPr>
            <a:spLocks noGrp="1"/>
          </p:cNvSpPr>
          <p:nvPr>
            <p:ph type="title"/>
          </p:nvPr>
        </p:nvSpPr>
        <p:spPr>
          <a:noFill/>
        </p:spPr>
        <p:txBody>
          <a:bodyPr/>
          <a:lstStyle/>
          <a:p>
            <a:r>
              <a:rPr lang="en-US"/>
              <a:t>Meet Your Trainers</a:t>
            </a:r>
          </a:p>
        </p:txBody>
      </p:sp>
      <p:sp>
        <p:nvSpPr>
          <p:cNvPr id="8" name="Content Placeholder 1">
            <a:extLst>
              <a:ext uri="{FF2B5EF4-FFF2-40B4-BE49-F238E27FC236}">
                <a16:creationId xmlns:a16="http://schemas.microsoft.com/office/drawing/2014/main" id="{7BB05FDD-E198-4E67-93EC-4AEE4BEBE47B}"/>
              </a:ext>
            </a:extLst>
          </p:cNvPr>
          <p:cNvSpPr txBox="1">
            <a:spLocks/>
          </p:cNvSpPr>
          <p:nvPr/>
        </p:nvSpPr>
        <p:spPr>
          <a:xfrm>
            <a:off x="838199" y="5547360"/>
            <a:ext cx="3856463" cy="849312"/>
          </a:xfrm>
          <a:prstGeom prst="rect">
            <a:avLst/>
          </a:prstGeom>
          <a:solidFill>
            <a:schemeClr val="bg1"/>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a:t>Jenn Rogers, MPH  (She/Her) </a:t>
            </a:r>
          </a:p>
        </p:txBody>
      </p:sp>
      <p:sp>
        <p:nvSpPr>
          <p:cNvPr id="3" name="Slide Number Placeholder 2">
            <a:extLst>
              <a:ext uri="{FF2B5EF4-FFF2-40B4-BE49-F238E27FC236}">
                <a16:creationId xmlns:a16="http://schemas.microsoft.com/office/drawing/2014/main" id="{FD7C58FF-C343-4AC2-B479-960807A433A7}"/>
              </a:ext>
            </a:extLst>
          </p:cNvPr>
          <p:cNvSpPr>
            <a:spLocks noGrp="1"/>
          </p:cNvSpPr>
          <p:nvPr>
            <p:ph type="sldNum" sz="quarter" idx="10"/>
          </p:nvPr>
        </p:nvSpPr>
        <p:spPr/>
        <p:txBody>
          <a:bodyPr/>
          <a:lstStyle/>
          <a:p>
            <a:fld id="{931B8EB6-028A-419C-BECF-3B4E461B649A}" type="slidenum">
              <a:rPr lang="en-US" smtClean="0"/>
              <a:t>2</a:t>
            </a:fld>
            <a:endParaRPr lang="en-US"/>
          </a:p>
        </p:txBody>
      </p:sp>
      <p:pic>
        <p:nvPicPr>
          <p:cNvPr id="7" name="Picture 6" descr="A person wearing glasses&#10;&#10;Description automatically generated with low confidence">
            <a:extLst>
              <a:ext uri="{FF2B5EF4-FFF2-40B4-BE49-F238E27FC236}">
                <a16:creationId xmlns:a16="http://schemas.microsoft.com/office/drawing/2014/main" id="{6B4D5AC6-11D2-46A5-89C2-99FE457249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1222" y="1765952"/>
            <a:ext cx="2341236" cy="35588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A picture containing person, person&#10;&#10;Description automatically generated">
            <a:extLst>
              <a:ext uri="{FF2B5EF4-FFF2-40B4-BE49-F238E27FC236}">
                <a16:creationId xmlns:a16="http://schemas.microsoft.com/office/drawing/2014/main" id="{243ED857-A6D3-4854-B817-55D8944B3119}"/>
              </a:ext>
            </a:extLst>
          </p:cNvPr>
          <p:cNvPicPr>
            <a:picLocks noChangeAspect="1"/>
          </p:cNvPicPr>
          <p:nvPr/>
        </p:nvPicPr>
        <p:blipFill>
          <a:blip r:embed="rId4" cstate="print">
            <a:grayscl/>
            <a:extLst>
              <a:ext uri="{BEBA8EAE-BF5A-486C-A8C5-ECC9F3942E4B}">
                <a14:imgProps xmlns:a14="http://schemas.microsoft.com/office/drawing/2010/main">
                  <a14:imgLayer r:embed="rId5">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6945384" y="1840516"/>
            <a:ext cx="2468320" cy="3557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Content Placeholder 1">
            <a:extLst>
              <a:ext uri="{FF2B5EF4-FFF2-40B4-BE49-F238E27FC236}">
                <a16:creationId xmlns:a16="http://schemas.microsoft.com/office/drawing/2014/main" id="{57751F32-71F6-4E9E-8A12-ECCE4A34F139}"/>
              </a:ext>
            </a:extLst>
          </p:cNvPr>
          <p:cNvSpPr txBox="1">
            <a:spLocks/>
          </p:cNvSpPr>
          <p:nvPr/>
        </p:nvSpPr>
        <p:spPr>
          <a:xfrm>
            <a:off x="6422570" y="5547360"/>
            <a:ext cx="3856463" cy="849312"/>
          </a:xfrm>
          <a:prstGeom prst="rect">
            <a:avLst/>
          </a:prstGeom>
          <a:solidFill>
            <a:schemeClr val="bg1"/>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ingdings" panose="05000000000000000000" pitchFamily="2" charset="2"/>
              <a:buNone/>
            </a:pPr>
            <a:r>
              <a:rPr lang="en-US"/>
              <a:t>Denise Raybon, MPH  (She/Her) </a:t>
            </a:r>
          </a:p>
        </p:txBody>
      </p:sp>
    </p:spTree>
    <p:extLst>
      <p:ext uri="{BB962C8B-B14F-4D97-AF65-F5344CB8AC3E}">
        <p14:creationId xmlns:p14="http://schemas.microsoft.com/office/powerpoint/2010/main" val="328531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4335-5A21-4072-8933-E2243B16C19C}"/>
              </a:ext>
            </a:extLst>
          </p:cNvPr>
          <p:cNvSpPr>
            <a:spLocks noGrp="1"/>
          </p:cNvSpPr>
          <p:nvPr>
            <p:ph type="title"/>
          </p:nvPr>
        </p:nvSpPr>
        <p:spPr/>
        <p:txBody>
          <a:bodyPr/>
          <a:lstStyle/>
          <a:p>
            <a:r>
              <a:rPr lang="en-US"/>
              <a:t>Family Planning is:</a:t>
            </a:r>
          </a:p>
        </p:txBody>
      </p:sp>
      <p:sp>
        <p:nvSpPr>
          <p:cNvPr id="3" name="Content Placeholder 2">
            <a:extLst>
              <a:ext uri="{FF2B5EF4-FFF2-40B4-BE49-F238E27FC236}">
                <a16:creationId xmlns:a16="http://schemas.microsoft.com/office/drawing/2014/main" id="{EE5A2967-076E-4949-85B8-869BB01954BB}"/>
              </a:ext>
            </a:extLst>
          </p:cNvPr>
          <p:cNvSpPr>
            <a:spLocks noGrp="1"/>
          </p:cNvSpPr>
          <p:nvPr>
            <p:ph idx="1"/>
          </p:nvPr>
        </p:nvSpPr>
        <p:spPr>
          <a:ln>
            <a:solidFill>
              <a:schemeClr val="accent1"/>
            </a:solidFill>
          </a:ln>
        </p:spPr>
        <p:txBody>
          <a:bodyPr>
            <a:normAutofit/>
          </a:bodyPr>
          <a:lstStyle/>
          <a:p>
            <a:pPr marL="0" indent="0" algn="ctr">
              <a:buNone/>
            </a:pPr>
            <a:r>
              <a:rPr lang="en-US" sz="4500"/>
              <a:t>Voluntary </a:t>
            </a:r>
          </a:p>
          <a:p>
            <a:pPr marL="0" indent="0" algn="ctr">
              <a:buNone/>
            </a:pPr>
            <a:endParaRPr lang="en-US" sz="4500"/>
          </a:p>
          <a:p>
            <a:pPr marL="0" indent="0" algn="ctr">
              <a:buNone/>
            </a:pPr>
            <a:r>
              <a:rPr lang="en-US" sz="4500"/>
              <a:t>Person-Centered</a:t>
            </a:r>
          </a:p>
          <a:p>
            <a:pPr marL="0" indent="0" algn="ctr">
              <a:buNone/>
            </a:pPr>
            <a:r>
              <a:rPr lang="en-US" sz="4500"/>
              <a:t> </a:t>
            </a:r>
          </a:p>
          <a:p>
            <a:pPr marL="0" indent="0" algn="ctr">
              <a:buNone/>
            </a:pPr>
            <a:r>
              <a:rPr lang="en-US" sz="4500"/>
              <a:t>Non-Coercive </a:t>
            </a:r>
          </a:p>
        </p:txBody>
      </p:sp>
      <p:sp>
        <p:nvSpPr>
          <p:cNvPr id="4" name="Slide Number Placeholder 3">
            <a:extLst>
              <a:ext uri="{FF2B5EF4-FFF2-40B4-BE49-F238E27FC236}">
                <a16:creationId xmlns:a16="http://schemas.microsoft.com/office/drawing/2014/main" id="{7CF701A8-2D69-49AE-9526-D06E6B04E5A2}"/>
              </a:ext>
            </a:extLst>
          </p:cNvPr>
          <p:cNvSpPr>
            <a:spLocks noGrp="1"/>
          </p:cNvSpPr>
          <p:nvPr>
            <p:ph type="sldNum" sz="quarter" idx="10"/>
          </p:nvPr>
        </p:nvSpPr>
        <p:spPr/>
        <p:txBody>
          <a:bodyPr/>
          <a:lstStyle/>
          <a:p>
            <a:fld id="{931B8EB6-028A-419C-BECF-3B4E461B649A}" type="slidenum">
              <a:rPr lang="en-US" smtClean="0"/>
              <a:t>20</a:t>
            </a:fld>
            <a:endParaRPr lang="en-US"/>
          </a:p>
        </p:txBody>
      </p:sp>
    </p:spTree>
    <p:extLst>
      <p:ext uri="{BB962C8B-B14F-4D97-AF65-F5344CB8AC3E}">
        <p14:creationId xmlns:p14="http://schemas.microsoft.com/office/powerpoint/2010/main" val="42750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ED4D3-2A55-460D-B833-4E357D7BC6A1}"/>
              </a:ext>
            </a:extLst>
          </p:cNvPr>
          <p:cNvSpPr>
            <a:spLocks noGrp="1"/>
          </p:cNvSpPr>
          <p:nvPr>
            <p:ph type="title"/>
          </p:nvPr>
        </p:nvSpPr>
        <p:spPr/>
        <p:txBody>
          <a:bodyPr/>
          <a:lstStyle/>
          <a:p>
            <a:r>
              <a:rPr lang="en-US"/>
              <a:t>Family Planning Services</a:t>
            </a:r>
          </a:p>
        </p:txBody>
      </p:sp>
      <p:sp>
        <p:nvSpPr>
          <p:cNvPr id="3" name="Content Placeholder 2">
            <a:extLst>
              <a:ext uri="{FF2B5EF4-FFF2-40B4-BE49-F238E27FC236}">
                <a16:creationId xmlns:a16="http://schemas.microsoft.com/office/drawing/2014/main" id="{15BE014F-6E3E-4C14-9DF3-9686D4BCFC67}"/>
              </a:ext>
            </a:extLst>
          </p:cNvPr>
          <p:cNvSpPr>
            <a:spLocks noGrp="1"/>
          </p:cNvSpPr>
          <p:nvPr>
            <p:ph idx="1"/>
          </p:nvPr>
        </p:nvSpPr>
        <p:spPr>
          <a:ln>
            <a:solidFill>
              <a:srgbClr val="922A8E"/>
            </a:solidFill>
          </a:ln>
        </p:spPr>
        <p:txBody>
          <a:bodyPr>
            <a:normAutofit lnSpcReduction="10000"/>
          </a:bodyPr>
          <a:lstStyle/>
          <a:p>
            <a:r>
              <a:rPr lang="en-US"/>
              <a:t>Contraceptive services</a:t>
            </a:r>
            <a:endParaRPr lang="en-US" sz="3600"/>
          </a:p>
          <a:p>
            <a:r>
              <a:rPr lang="en-US"/>
              <a:t>Pregnancy testing and counseling </a:t>
            </a:r>
            <a:endParaRPr lang="en-US" sz="3600"/>
          </a:p>
          <a:p>
            <a:r>
              <a:rPr lang="en-US"/>
              <a:t>Preconception health services</a:t>
            </a:r>
            <a:endParaRPr lang="en-US" sz="3600"/>
          </a:p>
          <a:p>
            <a:r>
              <a:rPr lang="en-US"/>
              <a:t>Basic infertility services</a:t>
            </a:r>
            <a:endParaRPr lang="en-US" sz="3600"/>
          </a:p>
          <a:p>
            <a:r>
              <a:rPr lang="en-US"/>
              <a:t>STI and HIV testing, treatment, prevention, and counseling</a:t>
            </a:r>
            <a:endParaRPr lang="en-US" sz="3600"/>
          </a:p>
          <a:p>
            <a:r>
              <a:rPr lang="en-US"/>
              <a:t>Breast and pelvic examinations</a:t>
            </a:r>
            <a:endParaRPr lang="en-US" sz="3600"/>
          </a:p>
          <a:p>
            <a:r>
              <a:rPr lang="en-US"/>
              <a:t>Cervical cancer screening</a:t>
            </a:r>
            <a:endParaRPr lang="en-US" sz="3600"/>
          </a:p>
          <a:p>
            <a:r>
              <a:rPr lang="en-US"/>
              <a:t>Abortion</a:t>
            </a:r>
            <a:endParaRPr lang="en-US" sz="3600"/>
          </a:p>
          <a:p>
            <a:r>
              <a:rPr lang="en-US"/>
              <a:t>Other preventive services (e.g. HPV vaccination)</a:t>
            </a:r>
            <a:endParaRPr lang="en-US" sz="3600"/>
          </a:p>
          <a:p>
            <a:endParaRPr lang="en-US"/>
          </a:p>
        </p:txBody>
      </p:sp>
      <p:sp>
        <p:nvSpPr>
          <p:cNvPr id="4" name="Slide Number Placeholder 3">
            <a:extLst>
              <a:ext uri="{FF2B5EF4-FFF2-40B4-BE49-F238E27FC236}">
                <a16:creationId xmlns:a16="http://schemas.microsoft.com/office/drawing/2014/main" id="{518F1C11-1F39-4C80-B475-4DFAEF9817E3}"/>
              </a:ext>
            </a:extLst>
          </p:cNvPr>
          <p:cNvSpPr>
            <a:spLocks noGrp="1"/>
          </p:cNvSpPr>
          <p:nvPr>
            <p:ph type="sldNum" sz="quarter" idx="10"/>
          </p:nvPr>
        </p:nvSpPr>
        <p:spPr/>
        <p:txBody>
          <a:bodyPr/>
          <a:lstStyle/>
          <a:p>
            <a:fld id="{931B8EB6-028A-419C-BECF-3B4E461B649A}" type="slidenum">
              <a:rPr lang="en-US" smtClean="0"/>
              <a:t>21</a:t>
            </a:fld>
            <a:endParaRPr lang="en-US"/>
          </a:p>
        </p:txBody>
      </p:sp>
    </p:spTree>
    <p:extLst>
      <p:ext uri="{BB962C8B-B14F-4D97-AF65-F5344CB8AC3E}">
        <p14:creationId xmlns:p14="http://schemas.microsoft.com/office/powerpoint/2010/main" val="3805157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9E04A-9467-4540-B18A-315724F8813A}"/>
              </a:ext>
            </a:extLst>
          </p:cNvPr>
          <p:cNvSpPr>
            <a:spLocks noGrp="1"/>
          </p:cNvSpPr>
          <p:nvPr>
            <p:ph type="title"/>
          </p:nvPr>
        </p:nvSpPr>
        <p:spPr/>
        <p:txBody>
          <a:bodyPr/>
          <a:lstStyle/>
          <a:p>
            <a:r>
              <a:rPr lang="en-US"/>
              <a:t>Reproductive Autonomy</a:t>
            </a:r>
          </a:p>
        </p:txBody>
      </p:sp>
      <p:sp>
        <p:nvSpPr>
          <p:cNvPr id="3" name="Content Placeholder 2">
            <a:extLst>
              <a:ext uri="{FF2B5EF4-FFF2-40B4-BE49-F238E27FC236}">
                <a16:creationId xmlns:a16="http://schemas.microsoft.com/office/drawing/2014/main" id="{F1B401B4-DCAE-46EE-AA7C-0453B3A0FE5E}"/>
              </a:ext>
            </a:extLst>
          </p:cNvPr>
          <p:cNvSpPr>
            <a:spLocks noGrp="1"/>
          </p:cNvSpPr>
          <p:nvPr>
            <p:ph idx="1"/>
          </p:nvPr>
        </p:nvSpPr>
        <p:spPr>
          <a:ln>
            <a:solidFill>
              <a:srgbClr val="922A8E"/>
            </a:solidFill>
          </a:ln>
        </p:spPr>
        <p:txBody>
          <a:bodyPr>
            <a:normAutofit lnSpcReduction="10000"/>
          </a:bodyPr>
          <a:lstStyle/>
          <a:p>
            <a:r>
              <a:rPr lang="en-US" sz="3200"/>
              <a:t>Reproductive autonomy is having the power to decide and control contraceptive use, pregnancy, and childbearing. </a:t>
            </a:r>
          </a:p>
          <a:p>
            <a:pPr marL="0" indent="0">
              <a:buNone/>
            </a:pPr>
            <a:endParaRPr lang="en-US" sz="3200"/>
          </a:p>
          <a:p>
            <a:r>
              <a:rPr lang="en-US" sz="3200"/>
              <a:t>Women with reproductive autonomy can control whether and when to become pregnant, whether and when to use contraception, which method to use, and whether and when to continue a pregnancy.</a:t>
            </a:r>
          </a:p>
          <a:p>
            <a:pPr marL="0" indent="0">
              <a:buNone/>
            </a:pPr>
            <a:endParaRPr lang="en-US" sz="3200"/>
          </a:p>
          <a:p>
            <a:r>
              <a:rPr lang="en-US" sz="3200"/>
              <a:t>Reproductive autonomy is central to family planning.</a:t>
            </a:r>
          </a:p>
        </p:txBody>
      </p:sp>
      <p:sp>
        <p:nvSpPr>
          <p:cNvPr id="4" name="Slide Number Placeholder 3">
            <a:extLst>
              <a:ext uri="{FF2B5EF4-FFF2-40B4-BE49-F238E27FC236}">
                <a16:creationId xmlns:a16="http://schemas.microsoft.com/office/drawing/2014/main" id="{29A6C872-97AE-4510-8B1B-142583063AB9}"/>
              </a:ext>
            </a:extLst>
          </p:cNvPr>
          <p:cNvSpPr>
            <a:spLocks noGrp="1"/>
          </p:cNvSpPr>
          <p:nvPr>
            <p:ph type="sldNum" sz="quarter" idx="10"/>
          </p:nvPr>
        </p:nvSpPr>
        <p:spPr/>
        <p:txBody>
          <a:bodyPr/>
          <a:lstStyle/>
          <a:p>
            <a:fld id="{931B8EB6-028A-419C-BECF-3B4E461B649A}" type="slidenum">
              <a:rPr lang="en-US" smtClean="0"/>
              <a:t>22</a:t>
            </a:fld>
            <a:endParaRPr lang="en-US"/>
          </a:p>
        </p:txBody>
      </p:sp>
    </p:spTree>
    <p:extLst>
      <p:ext uri="{BB962C8B-B14F-4D97-AF65-F5344CB8AC3E}">
        <p14:creationId xmlns:p14="http://schemas.microsoft.com/office/powerpoint/2010/main" val="3478536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05F23D-3140-4EAA-BE74-C109DDA29EB2}"/>
              </a:ext>
            </a:extLst>
          </p:cNvPr>
          <p:cNvSpPr>
            <a:spLocks noGrp="1"/>
          </p:cNvSpPr>
          <p:nvPr>
            <p:ph type="title"/>
          </p:nvPr>
        </p:nvSpPr>
        <p:spPr/>
        <p:txBody>
          <a:bodyPr/>
          <a:lstStyle/>
          <a:p>
            <a:r>
              <a:rPr lang="en-US"/>
              <a:t>Substance Use Disorder</a:t>
            </a:r>
          </a:p>
        </p:txBody>
      </p:sp>
      <p:sp>
        <p:nvSpPr>
          <p:cNvPr id="5" name="Content Placeholder 4">
            <a:extLst>
              <a:ext uri="{FF2B5EF4-FFF2-40B4-BE49-F238E27FC236}">
                <a16:creationId xmlns:a16="http://schemas.microsoft.com/office/drawing/2014/main" id="{F8A23783-F460-4F64-A7C8-127D8AE9ADCF}"/>
              </a:ext>
            </a:extLst>
          </p:cNvPr>
          <p:cNvSpPr>
            <a:spLocks noGrp="1"/>
          </p:cNvSpPr>
          <p:nvPr>
            <p:ph sz="half" idx="1"/>
          </p:nvPr>
        </p:nvSpPr>
        <p:spPr>
          <a:ln>
            <a:solidFill>
              <a:srgbClr val="922A8E"/>
            </a:solidFill>
          </a:ln>
        </p:spPr>
        <p:txBody>
          <a:bodyPr>
            <a:normAutofit/>
          </a:bodyPr>
          <a:lstStyle/>
          <a:p>
            <a:pPr marL="0" indent="0">
              <a:buNone/>
            </a:pPr>
            <a:endParaRPr lang="en-US"/>
          </a:p>
          <a:p>
            <a:pPr marL="0" indent="0" algn="ctr">
              <a:buNone/>
            </a:pPr>
            <a:r>
              <a:rPr lang="en-US" sz="3500"/>
              <a:t>A disease that affects a person’s brain &amp; behavior and leads to an inability to control the use of legal or illegal drugs or medications. </a:t>
            </a:r>
          </a:p>
        </p:txBody>
      </p:sp>
      <p:sp>
        <p:nvSpPr>
          <p:cNvPr id="6" name="Content Placeholder 5">
            <a:extLst>
              <a:ext uri="{FF2B5EF4-FFF2-40B4-BE49-F238E27FC236}">
                <a16:creationId xmlns:a16="http://schemas.microsoft.com/office/drawing/2014/main" id="{0ED594A7-C550-4360-8CA9-51BE78B0416B}"/>
              </a:ext>
            </a:extLst>
          </p:cNvPr>
          <p:cNvSpPr>
            <a:spLocks noGrp="1"/>
          </p:cNvSpPr>
          <p:nvPr>
            <p:ph sz="half" idx="2"/>
          </p:nvPr>
        </p:nvSpPr>
        <p:spPr>
          <a:ln>
            <a:solidFill>
              <a:srgbClr val="922A8E"/>
            </a:solidFill>
          </a:ln>
        </p:spPr>
        <p:txBody>
          <a:bodyPr>
            <a:normAutofit/>
          </a:bodyPr>
          <a:lstStyle/>
          <a:p>
            <a:pPr marL="0" indent="0" algn="ctr">
              <a:buNone/>
            </a:pPr>
            <a:r>
              <a:rPr lang="en-US" sz="3500"/>
              <a:t>People can misuse medications such as:</a:t>
            </a:r>
          </a:p>
          <a:p>
            <a:r>
              <a:rPr lang="en-US" sz="3500"/>
              <a:t>opioids</a:t>
            </a:r>
          </a:p>
          <a:p>
            <a:r>
              <a:rPr lang="en-US" sz="3500"/>
              <a:t>benzodiazepines</a:t>
            </a:r>
          </a:p>
          <a:p>
            <a:r>
              <a:rPr lang="en-US" sz="3500"/>
              <a:t>sleep aids</a:t>
            </a:r>
          </a:p>
          <a:p>
            <a:r>
              <a:rPr lang="en-US" sz="3500"/>
              <a:t>stimulants</a:t>
            </a:r>
          </a:p>
          <a:p>
            <a:endParaRPr lang="en-US"/>
          </a:p>
        </p:txBody>
      </p:sp>
      <p:sp>
        <p:nvSpPr>
          <p:cNvPr id="2" name="Slide Number Placeholder 1">
            <a:extLst>
              <a:ext uri="{FF2B5EF4-FFF2-40B4-BE49-F238E27FC236}">
                <a16:creationId xmlns:a16="http://schemas.microsoft.com/office/drawing/2014/main" id="{63CCEC75-C683-44E5-9E5B-263B59C1CC0B}"/>
              </a:ext>
            </a:extLst>
          </p:cNvPr>
          <p:cNvSpPr>
            <a:spLocks noGrp="1"/>
          </p:cNvSpPr>
          <p:nvPr>
            <p:ph type="sldNum" sz="quarter" idx="10"/>
          </p:nvPr>
        </p:nvSpPr>
        <p:spPr/>
        <p:txBody>
          <a:bodyPr/>
          <a:lstStyle/>
          <a:p>
            <a:fld id="{931B8EB6-028A-419C-BECF-3B4E461B649A}" type="slidenum">
              <a:rPr lang="en-US" smtClean="0"/>
              <a:t>23</a:t>
            </a:fld>
            <a:endParaRPr lang="en-US"/>
          </a:p>
        </p:txBody>
      </p:sp>
    </p:spTree>
    <p:extLst>
      <p:ext uri="{BB962C8B-B14F-4D97-AF65-F5344CB8AC3E}">
        <p14:creationId xmlns:p14="http://schemas.microsoft.com/office/powerpoint/2010/main" val="4170240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2381B-31F8-4381-93C7-5D753040422F}"/>
              </a:ext>
            </a:extLst>
          </p:cNvPr>
          <p:cNvSpPr>
            <a:spLocks noGrp="1"/>
          </p:cNvSpPr>
          <p:nvPr>
            <p:ph type="title"/>
          </p:nvPr>
        </p:nvSpPr>
        <p:spPr/>
        <p:txBody>
          <a:bodyPr/>
          <a:lstStyle/>
          <a:p>
            <a:r>
              <a:rPr lang="en-US"/>
              <a:t>Opioids</a:t>
            </a:r>
          </a:p>
        </p:txBody>
      </p:sp>
      <p:sp>
        <p:nvSpPr>
          <p:cNvPr id="3" name="Content Placeholder 2">
            <a:extLst>
              <a:ext uri="{FF2B5EF4-FFF2-40B4-BE49-F238E27FC236}">
                <a16:creationId xmlns:a16="http://schemas.microsoft.com/office/drawing/2014/main" id="{57AD1744-3B2E-4B66-8ACD-CC626C9068C6}"/>
              </a:ext>
            </a:extLst>
          </p:cNvPr>
          <p:cNvSpPr>
            <a:spLocks noGrp="1"/>
          </p:cNvSpPr>
          <p:nvPr>
            <p:ph idx="1"/>
          </p:nvPr>
        </p:nvSpPr>
        <p:spPr>
          <a:xfrm>
            <a:off x="707572" y="1368425"/>
            <a:ext cx="10515600" cy="4351338"/>
          </a:xfrm>
          <a:ln>
            <a:solidFill>
              <a:schemeClr val="accent1"/>
            </a:solidFill>
          </a:ln>
        </p:spPr>
        <p:txBody>
          <a:bodyPr/>
          <a:lstStyle/>
          <a:p>
            <a:pPr marL="0" indent="0">
              <a:buNone/>
            </a:pPr>
            <a:endParaRPr lang="en-US"/>
          </a:p>
          <a:p>
            <a:r>
              <a:rPr lang="en-US" sz="3200"/>
              <a:t>Opioids are a class of natural, synthetic, and semi-synthetic drugs that interact with opioid receptors on nerve cells in the body and brain to relieve pain. </a:t>
            </a:r>
          </a:p>
          <a:p>
            <a:endParaRPr lang="en-US" sz="3200"/>
          </a:p>
          <a:p>
            <a:r>
              <a:rPr lang="en-US" sz="3200"/>
              <a:t>Opioids include heroin, synthetic opioids such as fentanyl, and pain relievers such OxyContin, Percocet, and Vicodin.</a:t>
            </a:r>
          </a:p>
          <a:p>
            <a:pPr marL="0" indent="0">
              <a:buNone/>
            </a:pPr>
            <a:endParaRPr lang="en-US"/>
          </a:p>
        </p:txBody>
      </p:sp>
      <p:sp>
        <p:nvSpPr>
          <p:cNvPr id="4" name="Slide Number Placeholder 3">
            <a:extLst>
              <a:ext uri="{FF2B5EF4-FFF2-40B4-BE49-F238E27FC236}">
                <a16:creationId xmlns:a16="http://schemas.microsoft.com/office/drawing/2014/main" id="{E9EAC020-DA98-45C6-9395-5B6E78FFFA7F}"/>
              </a:ext>
            </a:extLst>
          </p:cNvPr>
          <p:cNvSpPr>
            <a:spLocks noGrp="1"/>
          </p:cNvSpPr>
          <p:nvPr>
            <p:ph type="sldNum" sz="quarter" idx="10"/>
          </p:nvPr>
        </p:nvSpPr>
        <p:spPr/>
        <p:txBody>
          <a:bodyPr/>
          <a:lstStyle/>
          <a:p>
            <a:fld id="{931B8EB6-028A-419C-BECF-3B4E461B649A}" type="slidenum">
              <a:rPr lang="en-US" smtClean="0"/>
              <a:t>24</a:t>
            </a:fld>
            <a:endParaRPr lang="en-US"/>
          </a:p>
        </p:txBody>
      </p:sp>
    </p:spTree>
    <p:extLst>
      <p:ext uri="{BB962C8B-B14F-4D97-AF65-F5344CB8AC3E}">
        <p14:creationId xmlns:p14="http://schemas.microsoft.com/office/powerpoint/2010/main" val="2828422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6884-5C74-4D69-8018-BC36696254DB}"/>
              </a:ext>
            </a:extLst>
          </p:cNvPr>
          <p:cNvSpPr>
            <a:spLocks noGrp="1"/>
          </p:cNvSpPr>
          <p:nvPr>
            <p:ph type="title"/>
          </p:nvPr>
        </p:nvSpPr>
        <p:spPr/>
        <p:txBody>
          <a:bodyPr/>
          <a:lstStyle/>
          <a:p>
            <a:r>
              <a:rPr lang="en-US"/>
              <a:t>Many Paths to Recovery</a:t>
            </a:r>
          </a:p>
        </p:txBody>
      </p:sp>
      <p:sp>
        <p:nvSpPr>
          <p:cNvPr id="3" name="Content Placeholder 2">
            <a:extLst>
              <a:ext uri="{FF2B5EF4-FFF2-40B4-BE49-F238E27FC236}">
                <a16:creationId xmlns:a16="http://schemas.microsoft.com/office/drawing/2014/main" id="{F067BDD6-3704-4DA9-AED5-C4D800E5A4A4}"/>
              </a:ext>
            </a:extLst>
          </p:cNvPr>
          <p:cNvSpPr>
            <a:spLocks noGrp="1"/>
          </p:cNvSpPr>
          <p:nvPr>
            <p:ph idx="1"/>
          </p:nvPr>
        </p:nvSpPr>
        <p:spPr>
          <a:ln>
            <a:solidFill>
              <a:srgbClr val="922A8E"/>
            </a:solidFill>
          </a:ln>
        </p:spPr>
        <p:txBody>
          <a:bodyPr/>
          <a:lstStyle/>
          <a:p>
            <a:r>
              <a:rPr lang="en-US" sz="3200"/>
              <a:t>Mutual aid groups such AA or group therapy</a:t>
            </a:r>
          </a:p>
          <a:p>
            <a:endParaRPr lang="en-US" sz="3200"/>
          </a:p>
          <a:p>
            <a:r>
              <a:rPr lang="en-US" sz="3200"/>
              <a:t>Medications for addiction treatment (MAT)</a:t>
            </a:r>
          </a:p>
          <a:p>
            <a:endParaRPr lang="en-US" sz="3200"/>
          </a:p>
          <a:p>
            <a:r>
              <a:rPr lang="en-US" sz="3200"/>
              <a:t>Peer-based recovery supports</a:t>
            </a:r>
          </a:p>
          <a:p>
            <a:endParaRPr lang="en-US"/>
          </a:p>
        </p:txBody>
      </p:sp>
      <p:sp>
        <p:nvSpPr>
          <p:cNvPr id="4" name="Slide Number Placeholder 3">
            <a:extLst>
              <a:ext uri="{FF2B5EF4-FFF2-40B4-BE49-F238E27FC236}">
                <a16:creationId xmlns:a16="http://schemas.microsoft.com/office/drawing/2014/main" id="{95659AA0-9DF1-44EB-81A4-88B0299EB4C6}"/>
              </a:ext>
            </a:extLst>
          </p:cNvPr>
          <p:cNvSpPr>
            <a:spLocks noGrp="1"/>
          </p:cNvSpPr>
          <p:nvPr>
            <p:ph type="sldNum" sz="quarter" idx="10"/>
          </p:nvPr>
        </p:nvSpPr>
        <p:spPr/>
        <p:txBody>
          <a:bodyPr/>
          <a:lstStyle/>
          <a:p>
            <a:fld id="{931B8EB6-028A-419C-BECF-3B4E461B649A}" type="slidenum">
              <a:rPr lang="en-US" smtClean="0"/>
              <a:t>25</a:t>
            </a:fld>
            <a:endParaRPr lang="en-US"/>
          </a:p>
        </p:txBody>
      </p:sp>
    </p:spTree>
    <p:extLst>
      <p:ext uri="{BB962C8B-B14F-4D97-AF65-F5344CB8AC3E}">
        <p14:creationId xmlns:p14="http://schemas.microsoft.com/office/powerpoint/2010/main" val="2397957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88E1-DE2B-4941-991A-8CD9182B83CE}"/>
              </a:ext>
            </a:extLst>
          </p:cNvPr>
          <p:cNvSpPr>
            <a:spLocks noGrp="1"/>
          </p:cNvSpPr>
          <p:nvPr>
            <p:ph type="title"/>
          </p:nvPr>
        </p:nvSpPr>
        <p:spPr/>
        <p:txBody>
          <a:bodyPr/>
          <a:lstStyle/>
          <a:p>
            <a:r>
              <a:rPr lang="en-US"/>
              <a:t>Storytelling and Discussion</a:t>
            </a:r>
          </a:p>
        </p:txBody>
      </p:sp>
      <p:sp>
        <p:nvSpPr>
          <p:cNvPr id="4" name="Slide Number Placeholder 3">
            <a:extLst>
              <a:ext uri="{FF2B5EF4-FFF2-40B4-BE49-F238E27FC236}">
                <a16:creationId xmlns:a16="http://schemas.microsoft.com/office/drawing/2014/main" id="{0C8B3389-3B53-41D3-9C4A-805701F377C1}"/>
              </a:ext>
            </a:extLst>
          </p:cNvPr>
          <p:cNvSpPr>
            <a:spLocks noGrp="1"/>
          </p:cNvSpPr>
          <p:nvPr>
            <p:ph type="sldNum" sz="quarter" idx="10"/>
          </p:nvPr>
        </p:nvSpPr>
        <p:spPr/>
        <p:txBody>
          <a:bodyPr/>
          <a:lstStyle/>
          <a:p>
            <a:fld id="{931B8EB6-028A-419C-BECF-3B4E461B649A}" type="slidenum">
              <a:rPr lang="en-US" smtClean="0"/>
              <a:t>26</a:t>
            </a:fld>
            <a:endParaRPr lang="en-US"/>
          </a:p>
        </p:txBody>
      </p:sp>
      <p:pic>
        <p:nvPicPr>
          <p:cNvPr id="7" name="Online Media 6" title="OPA Family Planning Video">
            <a:hlinkClick r:id="" action="ppaction://media"/>
            <a:extLst>
              <a:ext uri="{FF2B5EF4-FFF2-40B4-BE49-F238E27FC236}">
                <a16:creationId xmlns:a16="http://schemas.microsoft.com/office/drawing/2014/main" id="{7FAA04A3-5768-41FB-BFDB-F9161183827F}"/>
              </a:ext>
            </a:extLst>
          </p:cNvPr>
          <p:cNvPicPr>
            <a:picLocks noRot="1" noChangeAspect="1"/>
          </p:cNvPicPr>
          <p:nvPr>
            <a:videoFile r:link="rId1"/>
          </p:nvPr>
        </p:nvPicPr>
        <p:blipFill>
          <a:blip r:embed="rId4"/>
          <a:stretch>
            <a:fillRect/>
          </a:stretch>
        </p:blipFill>
        <p:spPr>
          <a:xfrm>
            <a:off x="2068285" y="1690688"/>
            <a:ext cx="6978995" cy="3943133"/>
          </a:xfrm>
          <a:prstGeom prst="rect">
            <a:avLst/>
          </a:prstGeom>
        </p:spPr>
      </p:pic>
    </p:spTree>
    <p:extLst>
      <p:ext uri="{BB962C8B-B14F-4D97-AF65-F5344CB8AC3E}">
        <p14:creationId xmlns:p14="http://schemas.microsoft.com/office/powerpoint/2010/main" val="74036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1AAC40-7BE4-4DDE-BC4C-21E84B53726E}"/>
              </a:ext>
            </a:extLst>
          </p:cNvPr>
          <p:cNvSpPr>
            <a:spLocks noGrp="1"/>
          </p:cNvSpPr>
          <p:nvPr>
            <p:ph type="title"/>
          </p:nvPr>
        </p:nvSpPr>
        <p:spPr>
          <a:xfrm>
            <a:off x="1100669" y="1111086"/>
            <a:ext cx="7690104" cy="2623885"/>
          </a:xfrm>
        </p:spPr>
        <p:txBody>
          <a:bodyPr vert="horz" lIns="91440" tIns="45720" rIns="91440" bIns="45720" rtlCol="0" anchor="ctr">
            <a:normAutofit/>
          </a:bodyPr>
          <a:lstStyle/>
          <a:p>
            <a:pPr algn="ctr"/>
            <a:r>
              <a:rPr lang="en-US" sz="6600" kern="1200">
                <a:solidFill>
                  <a:srgbClr val="FFFFFF"/>
                </a:solidFill>
                <a:latin typeface="+mj-lt"/>
                <a:ea typeface="+mj-ea"/>
                <a:cs typeface="+mj-cs"/>
              </a:rPr>
              <a:t>Intersections:</a:t>
            </a:r>
            <a:br>
              <a:rPr lang="en-US" sz="6600" kern="1200">
                <a:solidFill>
                  <a:srgbClr val="FFFFFF"/>
                </a:solidFill>
                <a:latin typeface="+mj-lt"/>
                <a:ea typeface="+mj-ea"/>
                <a:cs typeface="+mj-cs"/>
              </a:rPr>
            </a:br>
            <a:r>
              <a:rPr lang="en-US" sz="6600">
                <a:solidFill>
                  <a:srgbClr val="FFFFFF"/>
                </a:solidFill>
              </a:rPr>
              <a:t>FP &amp; SUD Care</a:t>
            </a:r>
            <a:endParaRPr lang="en-US" sz="6600" kern="1200">
              <a:solidFill>
                <a:srgbClr val="FFFFFF"/>
              </a:solidFill>
              <a:latin typeface="+mj-lt"/>
              <a:ea typeface="+mj-ea"/>
              <a:cs typeface="+mj-cs"/>
            </a:endParaRPr>
          </a:p>
        </p:txBody>
      </p:sp>
      <p:sp>
        <p:nvSpPr>
          <p:cNvPr id="11" name="Rectangle 10">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Classroom">
            <a:extLst>
              <a:ext uri="{FF2B5EF4-FFF2-40B4-BE49-F238E27FC236}">
                <a16:creationId xmlns:a16="http://schemas.microsoft.com/office/drawing/2014/main" id="{F69E7FEC-8D92-4969-849F-A471E5091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725" y="2612676"/>
            <a:ext cx="1632648" cy="1632648"/>
          </a:xfrm>
          <a:prstGeom prst="rect">
            <a:avLst/>
          </a:prstGeom>
        </p:spPr>
      </p:pic>
      <p:sp>
        <p:nvSpPr>
          <p:cNvPr id="3" name="Slide Number Placeholder 2">
            <a:extLst>
              <a:ext uri="{FF2B5EF4-FFF2-40B4-BE49-F238E27FC236}">
                <a16:creationId xmlns:a16="http://schemas.microsoft.com/office/drawing/2014/main" id="{B9E7B850-D749-4EC1-82DC-71CDF3D319B9}"/>
              </a:ext>
            </a:extLst>
          </p:cNvPr>
          <p:cNvSpPr>
            <a:spLocks noGrp="1"/>
          </p:cNvSpPr>
          <p:nvPr>
            <p:ph type="sldNum" sz="quarter" idx="10"/>
          </p:nvPr>
        </p:nvSpPr>
        <p:spPr/>
        <p:txBody>
          <a:bodyPr/>
          <a:lstStyle/>
          <a:p>
            <a:fld id="{931B8EB6-028A-419C-BECF-3B4E461B649A}" type="slidenum">
              <a:rPr lang="en-US" smtClean="0"/>
              <a:t>27</a:t>
            </a:fld>
            <a:endParaRPr lang="en-US"/>
          </a:p>
        </p:txBody>
      </p:sp>
    </p:spTree>
    <p:extLst>
      <p:ext uri="{BB962C8B-B14F-4D97-AF65-F5344CB8AC3E}">
        <p14:creationId xmlns:p14="http://schemas.microsoft.com/office/powerpoint/2010/main" val="251085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10784C-544D-4902-AAA1-CEB15025877C}"/>
              </a:ext>
            </a:extLst>
          </p:cNvPr>
          <p:cNvSpPr>
            <a:spLocks noGrp="1"/>
          </p:cNvSpPr>
          <p:nvPr>
            <p:ph type="title"/>
          </p:nvPr>
        </p:nvSpPr>
        <p:spPr/>
        <p:txBody>
          <a:bodyPr/>
          <a:lstStyle/>
          <a:p>
            <a:r>
              <a:rPr lang="en-US"/>
              <a:t>Intersections: Overview </a:t>
            </a:r>
          </a:p>
        </p:txBody>
      </p:sp>
      <p:sp>
        <p:nvSpPr>
          <p:cNvPr id="4" name="Content Placeholder 3">
            <a:extLst>
              <a:ext uri="{FF2B5EF4-FFF2-40B4-BE49-F238E27FC236}">
                <a16:creationId xmlns:a16="http://schemas.microsoft.com/office/drawing/2014/main" id="{71347A44-F09E-4CAD-9149-440A42A836B7}"/>
              </a:ext>
            </a:extLst>
          </p:cNvPr>
          <p:cNvSpPr>
            <a:spLocks noGrp="1"/>
          </p:cNvSpPr>
          <p:nvPr>
            <p:ph idx="1"/>
          </p:nvPr>
        </p:nvSpPr>
        <p:spPr>
          <a:xfrm>
            <a:off x="838200" y="1690688"/>
            <a:ext cx="10515600" cy="4351338"/>
          </a:xfrm>
          <a:ln>
            <a:solidFill>
              <a:schemeClr val="accent1"/>
            </a:solidFill>
          </a:ln>
          <a:scene3d>
            <a:camera prst="orthographicFront"/>
            <a:lightRig rig="threePt" dir="t"/>
          </a:scene3d>
          <a:sp3d>
            <a:bevelT/>
          </a:sp3d>
        </p:spPr>
        <p:txBody>
          <a:bodyPr>
            <a:normAutofit/>
          </a:bodyPr>
          <a:lstStyle/>
          <a:p>
            <a:r>
              <a:rPr lang="en-US" sz="3500"/>
              <a:t>Context: women with SUDs and FP care </a:t>
            </a:r>
          </a:p>
          <a:p>
            <a:pPr marL="0" indent="0">
              <a:buNone/>
            </a:pPr>
            <a:endParaRPr lang="en-US" sz="3500"/>
          </a:p>
          <a:p>
            <a:r>
              <a:rPr lang="en-US" sz="3500"/>
              <a:t>SUDs during pregnancy and the postpartum period</a:t>
            </a:r>
          </a:p>
          <a:p>
            <a:pPr marL="0" indent="0">
              <a:buNone/>
            </a:pPr>
            <a:endParaRPr lang="en-US" sz="3500"/>
          </a:p>
          <a:p>
            <a:r>
              <a:rPr lang="en-US" sz="3500"/>
              <a:t>Overlapping concepts: trauma, stigma, medical mistrust &amp; ambivalence </a:t>
            </a:r>
          </a:p>
        </p:txBody>
      </p:sp>
      <p:sp>
        <p:nvSpPr>
          <p:cNvPr id="2" name="Slide Number Placeholder 1">
            <a:extLst>
              <a:ext uri="{FF2B5EF4-FFF2-40B4-BE49-F238E27FC236}">
                <a16:creationId xmlns:a16="http://schemas.microsoft.com/office/drawing/2014/main" id="{3053ADA6-0BF8-46B4-8346-DB65EE10A344}"/>
              </a:ext>
            </a:extLst>
          </p:cNvPr>
          <p:cNvSpPr>
            <a:spLocks noGrp="1"/>
          </p:cNvSpPr>
          <p:nvPr>
            <p:ph type="sldNum" sz="quarter" idx="10"/>
          </p:nvPr>
        </p:nvSpPr>
        <p:spPr/>
        <p:txBody>
          <a:bodyPr/>
          <a:lstStyle/>
          <a:p>
            <a:fld id="{931B8EB6-028A-419C-BECF-3B4E461B649A}" type="slidenum">
              <a:rPr lang="en-US" smtClean="0"/>
              <a:t>28</a:t>
            </a:fld>
            <a:endParaRPr lang="en-US"/>
          </a:p>
        </p:txBody>
      </p:sp>
    </p:spTree>
    <p:extLst>
      <p:ext uri="{BB962C8B-B14F-4D97-AF65-F5344CB8AC3E}">
        <p14:creationId xmlns:p14="http://schemas.microsoft.com/office/powerpoint/2010/main" val="3536918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E925-2BE7-4F2C-A463-91C0A951B1A5}"/>
              </a:ext>
            </a:extLst>
          </p:cNvPr>
          <p:cNvSpPr>
            <a:spLocks noGrp="1"/>
          </p:cNvSpPr>
          <p:nvPr>
            <p:ph type="title"/>
          </p:nvPr>
        </p:nvSpPr>
        <p:spPr/>
        <p:txBody>
          <a:bodyPr/>
          <a:lstStyle/>
          <a:p>
            <a:r>
              <a:rPr lang="en-US"/>
              <a:t>The Intersection: </a:t>
            </a:r>
            <a:r>
              <a:rPr lang="en-US" b="0"/>
              <a:t>Context </a:t>
            </a:r>
            <a:endParaRPr lang="en-US"/>
          </a:p>
        </p:txBody>
      </p:sp>
      <p:sp>
        <p:nvSpPr>
          <p:cNvPr id="3" name="Content Placeholder 2">
            <a:extLst>
              <a:ext uri="{FF2B5EF4-FFF2-40B4-BE49-F238E27FC236}">
                <a16:creationId xmlns:a16="http://schemas.microsoft.com/office/drawing/2014/main" id="{D467615D-B8B7-4C4E-A3B7-72B2253D6C7E}"/>
              </a:ext>
            </a:extLst>
          </p:cNvPr>
          <p:cNvSpPr>
            <a:spLocks noGrp="1"/>
          </p:cNvSpPr>
          <p:nvPr>
            <p:ph idx="1"/>
          </p:nvPr>
        </p:nvSpPr>
        <p:spPr>
          <a:ln>
            <a:solidFill>
              <a:schemeClr val="accent1"/>
            </a:solidFill>
          </a:ln>
          <a:scene3d>
            <a:camera prst="orthographicFront"/>
            <a:lightRig rig="threePt" dir="t"/>
          </a:scene3d>
          <a:sp3d>
            <a:bevelT/>
          </a:sp3d>
        </p:spPr>
        <p:txBody>
          <a:bodyPr/>
          <a:lstStyle/>
          <a:p>
            <a:r>
              <a:rPr lang="en-US" sz="3000"/>
              <a:t>Data suggests that women with SUDs face barriers to receiving FP care.</a:t>
            </a:r>
          </a:p>
          <a:p>
            <a:pPr lvl="1"/>
            <a:r>
              <a:rPr lang="en-US" sz="3000"/>
              <a:t>Only about half use contraception.</a:t>
            </a:r>
          </a:p>
          <a:p>
            <a:pPr lvl="1"/>
            <a:r>
              <a:rPr lang="en-US" sz="3000"/>
              <a:t>An estimated 8 out of 10 pregnancies among women using    opioids are unintended. </a:t>
            </a:r>
          </a:p>
          <a:p>
            <a:pPr lvl="1"/>
            <a:endParaRPr lang="en-US" sz="3000"/>
          </a:p>
          <a:p>
            <a:r>
              <a:rPr lang="en-US" sz="3000"/>
              <a:t>SUDs put women at risk for trading sex for drugs or money, and for STIs. </a:t>
            </a:r>
            <a:endParaRPr lang="en-US" sz="3000">
              <a:cs typeface="Calibri"/>
            </a:endParaRPr>
          </a:p>
          <a:p>
            <a:pPr lvl="1"/>
            <a:endParaRPr lang="en-US" sz="3000">
              <a:cs typeface="Calibri"/>
            </a:endParaRPr>
          </a:p>
          <a:p>
            <a:pPr marL="0" indent="0">
              <a:buNone/>
            </a:pPr>
            <a:endParaRPr lang="en-US" sz="3000"/>
          </a:p>
          <a:p>
            <a:endParaRPr lang="en-US">
              <a:cs typeface="Calibri"/>
            </a:endParaRPr>
          </a:p>
          <a:p>
            <a:endParaRPr lang="en-US"/>
          </a:p>
        </p:txBody>
      </p:sp>
      <p:sp>
        <p:nvSpPr>
          <p:cNvPr id="4" name="Slide Number Placeholder 3">
            <a:extLst>
              <a:ext uri="{FF2B5EF4-FFF2-40B4-BE49-F238E27FC236}">
                <a16:creationId xmlns:a16="http://schemas.microsoft.com/office/drawing/2014/main" id="{4B061762-74DE-4172-99DD-812DC9A65B5F}"/>
              </a:ext>
            </a:extLst>
          </p:cNvPr>
          <p:cNvSpPr>
            <a:spLocks noGrp="1"/>
          </p:cNvSpPr>
          <p:nvPr>
            <p:ph type="sldNum" sz="quarter" idx="10"/>
          </p:nvPr>
        </p:nvSpPr>
        <p:spPr/>
        <p:txBody>
          <a:bodyPr/>
          <a:lstStyle/>
          <a:p>
            <a:fld id="{931B8EB6-028A-419C-BECF-3B4E461B649A}" type="slidenum">
              <a:rPr lang="en-US" smtClean="0"/>
              <a:t>29</a:t>
            </a:fld>
            <a:endParaRPr lang="en-US"/>
          </a:p>
        </p:txBody>
      </p:sp>
    </p:spTree>
    <p:extLst>
      <p:ext uri="{BB962C8B-B14F-4D97-AF65-F5344CB8AC3E}">
        <p14:creationId xmlns:p14="http://schemas.microsoft.com/office/powerpoint/2010/main" val="112509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5C6D9-6C39-435E-BEBE-E81BBCF49CB7}"/>
              </a:ext>
            </a:extLst>
          </p:cNvPr>
          <p:cNvSpPr>
            <a:spLocks noGrp="1"/>
          </p:cNvSpPr>
          <p:nvPr>
            <p:ph type="title"/>
          </p:nvPr>
        </p:nvSpPr>
        <p:spPr>
          <a:noFill/>
        </p:spPr>
        <p:txBody>
          <a:bodyPr/>
          <a:lstStyle/>
          <a:p>
            <a:r>
              <a:rPr lang="en-US"/>
              <a:t>What is the Link Study?</a:t>
            </a:r>
          </a:p>
        </p:txBody>
      </p:sp>
      <p:sp>
        <p:nvSpPr>
          <p:cNvPr id="6" name="Content Placeholder 5">
            <a:extLst>
              <a:ext uri="{FF2B5EF4-FFF2-40B4-BE49-F238E27FC236}">
                <a16:creationId xmlns:a16="http://schemas.microsoft.com/office/drawing/2014/main" id="{659CB790-7D7A-400B-9FB6-E14070AAFF36}"/>
              </a:ext>
            </a:extLst>
          </p:cNvPr>
          <p:cNvSpPr>
            <a:spLocks noGrp="1"/>
          </p:cNvSpPr>
          <p:nvPr>
            <p:ph idx="1"/>
          </p:nvPr>
        </p:nvSpPr>
        <p:spPr>
          <a:ln>
            <a:solidFill>
              <a:srgbClr val="922A8E"/>
            </a:solidFill>
          </a:ln>
        </p:spPr>
        <p:txBody>
          <a:bodyPr/>
          <a:lstStyle/>
          <a:p>
            <a:pPr marL="0" indent="0">
              <a:buNone/>
            </a:pPr>
            <a:r>
              <a:rPr lang="en-US"/>
              <a:t>Development and testing of a cross-training intervention designed to:</a:t>
            </a:r>
          </a:p>
          <a:p>
            <a:pPr lvl="1"/>
            <a:endParaRPr lang="en-US" sz="2400"/>
          </a:p>
          <a:p>
            <a:pPr lvl="1"/>
            <a:r>
              <a:rPr lang="en-US" sz="2600"/>
              <a:t>Improve collaboration and coordination of services among family planning (FP) and substance use disorder (SUD) providers</a:t>
            </a:r>
          </a:p>
          <a:p>
            <a:pPr lvl="1"/>
            <a:endParaRPr lang="en-US" sz="2600"/>
          </a:p>
          <a:p>
            <a:pPr lvl="1"/>
            <a:r>
              <a:rPr lang="en-US" sz="2600"/>
              <a:t>Improve overall quality of care </a:t>
            </a:r>
          </a:p>
          <a:p>
            <a:pPr lvl="1"/>
            <a:endParaRPr lang="en-US" sz="2600"/>
          </a:p>
          <a:p>
            <a:pPr lvl="1"/>
            <a:r>
              <a:rPr lang="en-US" sz="2600"/>
              <a:t>Ensure that providers have the skills and self-efficacy necessary to screen and refer clients</a:t>
            </a:r>
          </a:p>
          <a:p>
            <a:endParaRPr lang="en-US"/>
          </a:p>
        </p:txBody>
      </p:sp>
      <p:sp>
        <p:nvSpPr>
          <p:cNvPr id="2" name="Slide Number Placeholder 1">
            <a:extLst>
              <a:ext uri="{FF2B5EF4-FFF2-40B4-BE49-F238E27FC236}">
                <a16:creationId xmlns:a16="http://schemas.microsoft.com/office/drawing/2014/main" id="{4BCEFEFD-7A94-4A31-88F0-8AD4112E6700}"/>
              </a:ext>
            </a:extLst>
          </p:cNvPr>
          <p:cNvSpPr>
            <a:spLocks noGrp="1"/>
          </p:cNvSpPr>
          <p:nvPr>
            <p:ph type="sldNum" sz="quarter" idx="10"/>
          </p:nvPr>
        </p:nvSpPr>
        <p:spPr/>
        <p:txBody>
          <a:bodyPr/>
          <a:lstStyle/>
          <a:p>
            <a:fld id="{931B8EB6-028A-419C-BECF-3B4E461B649A}" type="slidenum">
              <a:rPr lang="en-US" smtClean="0"/>
              <a:t>3</a:t>
            </a:fld>
            <a:endParaRPr lang="en-US"/>
          </a:p>
        </p:txBody>
      </p:sp>
    </p:spTree>
    <p:extLst>
      <p:ext uri="{BB962C8B-B14F-4D97-AF65-F5344CB8AC3E}">
        <p14:creationId xmlns:p14="http://schemas.microsoft.com/office/powerpoint/2010/main" val="3313959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DAA3-96F3-48ED-8927-761768EC1ABD}"/>
              </a:ext>
            </a:extLst>
          </p:cNvPr>
          <p:cNvSpPr>
            <a:spLocks noGrp="1"/>
          </p:cNvSpPr>
          <p:nvPr>
            <p:ph type="title"/>
          </p:nvPr>
        </p:nvSpPr>
        <p:spPr>
          <a:xfrm>
            <a:off x="4965430" y="629268"/>
            <a:ext cx="6586491" cy="1286160"/>
          </a:xfrm>
        </p:spPr>
        <p:txBody>
          <a:bodyPr anchor="b">
            <a:normAutofit/>
          </a:bodyPr>
          <a:lstStyle/>
          <a:p>
            <a:r>
              <a:rPr lang="en-US"/>
              <a:t>The Intersection</a:t>
            </a:r>
            <a:endParaRPr lang="en-US" b="0"/>
          </a:p>
        </p:txBody>
      </p:sp>
      <p:sp>
        <p:nvSpPr>
          <p:cNvPr id="3" name="Content Placeholder 2">
            <a:extLst>
              <a:ext uri="{FF2B5EF4-FFF2-40B4-BE49-F238E27FC236}">
                <a16:creationId xmlns:a16="http://schemas.microsoft.com/office/drawing/2014/main" id="{1C20D679-2C91-4C37-ABE1-A454E7CF5FA9}"/>
              </a:ext>
            </a:extLst>
          </p:cNvPr>
          <p:cNvSpPr>
            <a:spLocks noGrp="1"/>
          </p:cNvSpPr>
          <p:nvPr>
            <p:ph idx="1"/>
          </p:nvPr>
        </p:nvSpPr>
        <p:spPr>
          <a:xfrm>
            <a:off x="4965431" y="2438400"/>
            <a:ext cx="6586489" cy="3785419"/>
          </a:xfrm>
          <a:ln>
            <a:solidFill>
              <a:schemeClr val="accent1"/>
            </a:solidFill>
          </a:ln>
          <a:scene3d>
            <a:camera prst="orthographicFront"/>
            <a:lightRig rig="threePt" dir="t"/>
          </a:scene3d>
          <a:sp3d>
            <a:bevelT/>
          </a:sp3d>
        </p:spPr>
        <p:txBody>
          <a:bodyPr>
            <a:normAutofit fontScale="92500" lnSpcReduction="20000"/>
          </a:bodyPr>
          <a:lstStyle/>
          <a:p>
            <a:endParaRPr lang="en-US" sz="2000"/>
          </a:p>
          <a:p>
            <a:r>
              <a:rPr lang="en-US" sz="3500"/>
              <a:t>In 2018, SAMHSA advised providers to encourage pregnant women in treatment to consider planning future pregnancies.</a:t>
            </a:r>
          </a:p>
          <a:p>
            <a:endParaRPr lang="en-US" sz="3500"/>
          </a:p>
          <a:p>
            <a:r>
              <a:rPr lang="en-US" sz="3500"/>
              <a:t>However, research suggests that these conversations are not happening.</a:t>
            </a:r>
          </a:p>
          <a:p>
            <a:endParaRPr lang="en-US" sz="2000"/>
          </a:p>
        </p:txBody>
      </p:sp>
      <p:pic>
        <p:nvPicPr>
          <p:cNvPr id="4" name="Picture Placeholder 7">
            <a:extLst>
              <a:ext uri="{FF2B5EF4-FFF2-40B4-BE49-F238E27FC236}">
                <a16:creationId xmlns:a16="http://schemas.microsoft.com/office/drawing/2014/main" id="{3CD893A9-1ABB-41A2-B1D7-672F9509062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102" r="33102"/>
          <a:stretch/>
        </p:blipFill>
        <p:spPr>
          <a:xfrm>
            <a:off x="20" y="10"/>
            <a:ext cx="4635571" cy="6857990"/>
          </a:xfrm>
          <a:prstGeom prst="rect">
            <a:avLst/>
          </a:prstGeom>
          <a:effectLst/>
        </p:spPr>
      </p:pic>
      <p:sp>
        <p:nvSpPr>
          <p:cNvPr id="5" name="Slide Number Placeholder 4">
            <a:extLst>
              <a:ext uri="{FF2B5EF4-FFF2-40B4-BE49-F238E27FC236}">
                <a16:creationId xmlns:a16="http://schemas.microsoft.com/office/drawing/2014/main" id="{3940F287-9BD4-4545-B224-C490171CEDD7}"/>
              </a:ext>
            </a:extLst>
          </p:cNvPr>
          <p:cNvSpPr>
            <a:spLocks noGrp="1"/>
          </p:cNvSpPr>
          <p:nvPr>
            <p:ph type="sldNum" sz="quarter" idx="10"/>
          </p:nvPr>
        </p:nvSpPr>
        <p:spPr/>
        <p:txBody>
          <a:bodyPr/>
          <a:lstStyle/>
          <a:p>
            <a:fld id="{931B8EB6-028A-419C-BECF-3B4E461B649A}" type="slidenum">
              <a:rPr lang="en-US" smtClean="0"/>
              <a:t>30</a:t>
            </a:fld>
            <a:endParaRPr lang="en-US"/>
          </a:p>
        </p:txBody>
      </p:sp>
    </p:spTree>
    <p:extLst>
      <p:ext uri="{BB962C8B-B14F-4D97-AF65-F5344CB8AC3E}">
        <p14:creationId xmlns:p14="http://schemas.microsoft.com/office/powerpoint/2010/main" val="331186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CA94A4-525E-49B0-B0FC-81E4D69C65AA}"/>
              </a:ext>
            </a:extLst>
          </p:cNvPr>
          <p:cNvSpPr>
            <a:spLocks noGrp="1"/>
          </p:cNvSpPr>
          <p:nvPr>
            <p:ph sz="half" idx="1"/>
          </p:nvPr>
        </p:nvSpPr>
        <p:spPr>
          <a:xfrm>
            <a:off x="432971" y="1683657"/>
            <a:ext cx="5120113" cy="3730172"/>
          </a:xfrm>
          <a:ln>
            <a:solidFill>
              <a:schemeClr val="accent1"/>
            </a:solidFill>
          </a:ln>
          <a:scene3d>
            <a:camera prst="orthographicFront"/>
            <a:lightRig rig="threePt" dir="t"/>
          </a:scene3d>
          <a:sp3d>
            <a:bevelT/>
          </a:sp3d>
        </p:spPr>
        <p:txBody>
          <a:bodyPr vert="horz" lIns="91440" tIns="45720" rIns="91440" bIns="45720" rtlCol="0">
            <a:noAutofit/>
          </a:bodyPr>
          <a:lstStyle/>
          <a:p>
            <a:pPr marL="0" indent="0" algn="ctr">
              <a:buNone/>
            </a:pPr>
            <a:r>
              <a:rPr lang="en-US" sz="4500"/>
              <a:t>The number of pregnant women with Opioid Use Disorder (OUD) more than quadrupled from 1999 to 2014.</a:t>
            </a:r>
            <a:br>
              <a:rPr lang="en-US" sz="4500"/>
            </a:br>
            <a:endParaRPr lang="en-US" sz="4500"/>
          </a:p>
        </p:txBody>
      </p:sp>
      <p:pic>
        <p:nvPicPr>
          <p:cNvPr id="11" name="Content Placeholder 10">
            <a:extLst>
              <a:ext uri="{FF2B5EF4-FFF2-40B4-BE49-F238E27FC236}">
                <a16:creationId xmlns:a16="http://schemas.microsoft.com/office/drawing/2014/main" id="{4AB5DD43-76EC-4271-8D1A-174C50EFA1D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8095" r="30124"/>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Slide Number Placeholder 1">
            <a:extLst>
              <a:ext uri="{FF2B5EF4-FFF2-40B4-BE49-F238E27FC236}">
                <a16:creationId xmlns:a16="http://schemas.microsoft.com/office/drawing/2014/main" id="{583D8527-F4AD-4B7F-B299-6DE74B02E50B}"/>
              </a:ext>
            </a:extLst>
          </p:cNvPr>
          <p:cNvSpPr>
            <a:spLocks noGrp="1"/>
          </p:cNvSpPr>
          <p:nvPr>
            <p:ph type="sldNum" sz="quarter" idx="10"/>
          </p:nvPr>
        </p:nvSpPr>
        <p:spPr/>
        <p:txBody>
          <a:bodyPr/>
          <a:lstStyle/>
          <a:p>
            <a:fld id="{931B8EB6-028A-419C-BECF-3B4E461B649A}" type="slidenum">
              <a:rPr lang="en-US" smtClean="0"/>
              <a:t>31</a:t>
            </a:fld>
            <a:endParaRPr lang="en-US"/>
          </a:p>
        </p:txBody>
      </p:sp>
    </p:spTree>
    <p:extLst>
      <p:ext uri="{BB962C8B-B14F-4D97-AF65-F5344CB8AC3E}">
        <p14:creationId xmlns:p14="http://schemas.microsoft.com/office/powerpoint/2010/main" val="4179684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DAA3-96F3-48ED-8927-761768EC1ABD}"/>
              </a:ext>
            </a:extLst>
          </p:cNvPr>
          <p:cNvSpPr>
            <a:spLocks noGrp="1"/>
          </p:cNvSpPr>
          <p:nvPr>
            <p:ph type="title"/>
          </p:nvPr>
        </p:nvSpPr>
        <p:spPr>
          <a:xfrm>
            <a:off x="838200" y="285612"/>
            <a:ext cx="10515600" cy="1325563"/>
          </a:xfrm>
          <a:ln>
            <a:solidFill>
              <a:schemeClr val="accent1"/>
            </a:solidFill>
          </a:ln>
          <a:scene3d>
            <a:camera prst="orthographicFront"/>
            <a:lightRig rig="threePt" dir="t"/>
          </a:scene3d>
          <a:sp3d>
            <a:bevelT/>
          </a:sp3d>
        </p:spPr>
        <p:txBody>
          <a:bodyPr/>
          <a:lstStyle/>
          <a:p>
            <a:pPr algn="ctr"/>
            <a:r>
              <a:rPr lang="en-US"/>
              <a:t>Barriers to Care </a:t>
            </a:r>
          </a:p>
        </p:txBody>
      </p:sp>
      <p:sp>
        <p:nvSpPr>
          <p:cNvPr id="3" name="Content Placeholder 2">
            <a:extLst>
              <a:ext uri="{FF2B5EF4-FFF2-40B4-BE49-F238E27FC236}">
                <a16:creationId xmlns:a16="http://schemas.microsoft.com/office/drawing/2014/main" id="{1C20D679-2C91-4C37-ABE1-A454E7CF5FA9}"/>
              </a:ext>
            </a:extLst>
          </p:cNvPr>
          <p:cNvSpPr>
            <a:spLocks noGrp="1"/>
          </p:cNvSpPr>
          <p:nvPr>
            <p:ph sz="half" idx="1"/>
          </p:nvPr>
        </p:nvSpPr>
        <p:spPr>
          <a:ln>
            <a:solidFill>
              <a:schemeClr val="accent1"/>
            </a:solidFill>
          </a:ln>
          <a:scene3d>
            <a:camera prst="orthographicFront"/>
            <a:lightRig rig="threePt" dir="t"/>
          </a:scene3d>
          <a:sp3d>
            <a:bevelT/>
          </a:sp3d>
        </p:spPr>
        <p:txBody>
          <a:bodyPr>
            <a:normAutofit/>
          </a:bodyPr>
          <a:lstStyle/>
          <a:p>
            <a:pPr marL="0" indent="0">
              <a:buNone/>
            </a:pPr>
            <a:r>
              <a:rPr lang="en-US">
                <a:solidFill>
                  <a:schemeClr val="accent1"/>
                </a:solidFill>
              </a:rPr>
              <a:t>Barriers for Clients</a:t>
            </a:r>
          </a:p>
          <a:p>
            <a:r>
              <a:rPr lang="en-US"/>
              <a:t>Not being asked about FP/SUDs</a:t>
            </a:r>
          </a:p>
          <a:p>
            <a:r>
              <a:rPr lang="en-US"/>
              <a:t>Being unaware if they could speak with providers/staff at their treatment center about reproductive health issues</a:t>
            </a:r>
          </a:p>
          <a:p>
            <a:r>
              <a:rPr lang="en-US"/>
              <a:t>Challenges in following through with referrals</a:t>
            </a:r>
          </a:p>
          <a:p>
            <a:endParaRPr lang="en-US"/>
          </a:p>
          <a:p>
            <a:endParaRPr lang="en-US"/>
          </a:p>
        </p:txBody>
      </p:sp>
      <p:sp>
        <p:nvSpPr>
          <p:cNvPr id="4" name="Content Placeholder 3">
            <a:extLst>
              <a:ext uri="{FF2B5EF4-FFF2-40B4-BE49-F238E27FC236}">
                <a16:creationId xmlns:a16="http://schemas.microsoft.com/office/drawing/2014/main" id="{80F2498D-3DAD-4DB5-86FA-656839D6E732}"/>
              </a:ext>
            </a:extLst>
          </p:cNvPr>
          <p:cNvSpPr>
            <a:spLocks noGrp="1"/>
          </p:cNvSpPr>
          <p:nvPr>
            <p:ph sz="half" idx="2"/>
          </p:nvPr>
        </p:nvSpPr>
        <p:spPr>
          <a:ln>
            <a:solidFill>
              <a:schemeClr val="accent1"/>
            </a:solidFill>
          </a:ln>
          <a:scene3d>
            <a:camera prst="orthographicFront"/>
            <a:lightRig rig="threePt" dir="t"/>
          </a:scene3d>
          <a:sp3d>
            <a:bevelT/>
          </a:sp3d>
        </p:spPr>
        <p:txBody>
          <a:bodyPr>
            <a:normAutofit/>
          </a:bodyPr>
          <a:lstStyle/>
          <a:p>
            <a:pPr marL="0" indent="0">
              <a:buNone/>
            </a:pPr>
            <a:r>
              <a:rPr lang="en-US">
                <a:solidFill>
                  <a:schemeClr val="accent1"/>
                </a:solidFill>
              </a:rPr>
              <a:t>Barriers for Providers</a:t>
            </a:r>
          </a:p>
          <a:p>
            <a:r>
              <a:rPr lang="en-US"/>
              <a:t>Training and organizational support</a:t>
            </a:r>
          </a:p>
          <a:p>
            <a:r>
              <a:rPr lang="en-US"/>
              <a:t>Time limitations</a:t>
            </a:r>
          </a:p>
          <a:p>
            <a:r>
              <a:rPr lang="en-US"/>
              <a:t>Varying levels of comfort discussing the topic(s)</a:t>
            </a:r>
          </a:p>
          <a:p>
            <a:r>
              <a:rPr lang="en-US"/>
              <a:t>Fear of patient reaction </a:t>
            </a:r>
          </a:p>
          <a:p>
            <a:endParaRPr lang="en-US"/>
          </a:p>
        </p:txBody>
      </p:sp>
      <p:sp>
        <p:nvSpPr>
          <p:cNvPr id="5" name="Slide Number Placeholder 4">
            <a:extLst>
              <a:ext uri="{FF2B5EF4-FFF2-40B4-BE49-F238E27FC236}">
                <a16:creationId xmlns:a16="http://schemas.microsoft.com/office/drawing/2014/main" id="{E08A59FB-69E6-4C0C-A37C-D521175161CD}"/>
              </a:ext>
            </a:extLst>
          </p:cNvPr>
          <p:cNvSpPr>
            <a:spLocks noGrp="1"/>
          </p:cNvSpPr>
          <p:nvPr>
            <p:ph type="sldNum" sz="quarter" idx="10"/>
          </p:nvPr>
        </p:nvSpPr>
        <p:spPr/>
        <p:txBody>
          <a:bodyPr/>
          <a:lstStyle/>
          <a:p>
            <a:fld id="{931B8EB6-028A-419C-BECF-3B4E461B649A}" type="slidenum">
              <a:rPr lang="en-US" smtClean="0"/>
              <a:t>32</a:t>
            </a:fld>
            <a:endParaRPr lang="en-US"/>
          </a:p>
        </p:txBody>
      </p:sp>
    </p:spTree>
    <p:extLst>
      <p:ext uri="{BB962C8B-B14F-4D97-AF65-F5344CB8AC3E}">
        <p14:creationId xmlns:p14="http://schemas.microsoft.com/office/powerpoint/2010/main" val="4210694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C0B7D3-1499-442F-922E-50BC5A72E7AC}"/>
              </a:ext>
            </a:extLst>
          </p:cNvPr>
          <p:cNvSpPr>
            <a:spLocks noGrp="1"/>
          </p:cNvSpPr>
          <p:nvPr>
            <p:ph sz="half" idx="4294967295"/>
          </p:nvPr>
        </p:nvSpPr>
        <p:spPr>
          <a:xfrm>
            <a:off x="7010400" y="1825625"/>
            <a:ext cx="5181600" cy="4351338"/>
          </a:xfrm>
        </p:spPr>
        <p:txBody>
          <a:bodyPr/>
          <a:lstStyle/>
          <a:p>
            <a:pPr marL="0" indent="0" algn="ctr">
              <a:buNone/>
            </a:pPr>
            <a:endParaRPr lang="en-US">
              <a:cs typeface="Calibri"/>
            </a:endParaRPr>
          </a:p>
          <a:p>
            <a:pPr marL="0" indent="0" algn="ctr">
              <a:buNone/>
            </a:pPr>
            <a:endParaRPr lang="en-US">
              <a:cs typeface="Calibri"/>
            </a:endParaRPr>
          </a:p>
          <a:p>
            <a:pPr marL="0" indent="0" algn="ctr">
              <a:buNone/>
            </a:pPr>
            <a:endParaRPr lang="en-US">
              <a:cs typeface="Calibri"/>
            </a:endParaRPr>
          </a:p>
          <a:p>
            <a:endParaRPr lang="en-US"/>
          </a:p>
        </p:txBody>
      </p:sp>
      <p:sp>
        <p:nvSpPr>
          <p:cNvPr id="2" name="Title 1">
            <a:extLst>
              <a:ext uri="{FF2B5EF4-FFF2-40B4-BE49-F238E27FC236}">
                <a16:creationId xmlns:a16="http://schemas.microsoft.com/office/drawing/2014/main" id="{1DFFE475-4834-4FD4-AA2A-6914B4B7FF59}"/>
              </a:ext>
            </a:extLst>
          </p:cNvPr>
          <p:cNvSpPr>
            <a:spLocks noGrp="1"/>
          </p:cNvSpPr>
          <p:nvPr>
            <p:ph type="title" idx="4294967295"/>
          </p:nvPr>
        </p:nvSpPr>
        <p:spPr>
          <a:xfrm>
            <a:off x="718457" y="238124"/>
            <a:ext cx="10515600" cy="1500188"/>
          </a:xfrm>
        </p:spPr>
        <p:txBody>
          <a:bodyPr>
            <a:normAutofit/>
          </a:bodyPr>
          <a:lstStyle/>
          <a:p>
            <a:pPr algn="ctr"/>
            <a:r>
              <a:rPr lang="en-US">
                <a:cs typeface="Calibri"/>
              </a:rPr>
              <a:t>Intersections: SUD &amp; Pregnancy</a:t>
            </a:r>
            <a:endParaRPr lang="en-US"/>
          </a:p>
        </p:txBody>
      </p:sp>
      <p:sp>
        <p:nvSpPr>
          <p:cNvPr id="3" name="Content Placeholder 2">
            <a:extLst>
              <a:ext uri="{FF2B5EF4-FFF2-40B4-BE49-F238E27FC236}">
                <a16:creationId xmlns:a16="http://schemas.microsoft.com/office/drawing/2014/main" id="{47CAC75F-3A79-4CDD-8BE4-C427C735748C}"/>
              </a:ext>
            </a:extLst>
          </p:cNvPr>
          <p:cNvSpPr>
            <a:spLocks noGrp="1"/>
          </p:cNvSpPr>
          <p:nvPr>
            <p:ph type="body" idx="4294967295"/>
          </p:nvPr>
        </p:nvSpPr>
        <p:spPr>
          <a:xfrm>
            <a:off x="838200" y="1700213"/>
            <a:ext cx="10515600" cy="4919663"/>
          </a:xfrm>
          <a:solidFill>
            <a:schemeClr val="bg1"/>
          </a:solidFill>
          <a:ln>
            <a:solidFill>
              <a:schemeClr val="accent1"/>
            </a:solidFill>
          </a:ln>
          <a:scene3d>
            <a:camera prst="orthographicFront"/>
            <a:lightRig rig="threePt" dir="t"/>
          </a:scene3d>
          <a:sp3d>
            <a:bevelT/>
          </a:sp3d>
        </p:spPr>
        <p:txBody>
          <a:bodyPr vert="horz" lIns="91440" tIns="45720" rIns="91440" bIns="45720" rtlCol="0" anchor="t">
            <a:normAutofit/>
          </a:bodyPr>
          <a:lstStyle/>
          <a:p>
            <a:r>
              <a:rPr lang="en-US" sz="3800">
                <a:cs typeface="Calibri"/>
              </a:rPr>
              <a:t>Medications for Addiction Treatment (MAT) &amp; Medications for Opioid Use Disorder (MOUD)</a:t>
            </a:r>
          </a:p>
          <a:p>
            <a:endParaRPr lang="en-US" sz="3800">
              <a:cs typeface="Calibri"/>
            </a:endParaRPr>
          </a:p>
          <a:p>
            <a:r>
              <a:rPr lang="en-US" sz="3800">
                <a:cs typeface="Calibri"/>
              </a:rPr>
              <a:t>Impact of untreated SUD on pregnancy </a:t>
            </a:r>
          </a:p>
          <a:p>
            <a:endParaRPr lang="en-US" sz="3800">
              <a:cs typeface="Calibri"/>
            </a:endParaRPr>
          </a:p>
          <a:p>
            <a:r>
              <a:rPr lang="en-US" sz="3800">
                <a:cs typeface="Calibri"/>
              </a:rPr>
              <a:t>The postpartum period</a:t>
            </a:r>
            <a:endParaRPr lang="en-US" sz="3600">
              <a:cs typeface="Calibri"/>
            </a:endParaRPr>
          </a:p>
        </p:txBody>
      </p:sp>
      <p:sp>
        <p:nvSpPr>
          <p:cNvPr id="5" name="Slide Number Placeholder 4">
            <a:extLst>
              <a:ext uri="{FF2B5EF4-FFF2-40B4-BE49-F238E27FC236}">
                <a16:creationId xmlns:a16="http://schemas.microsoft.com/office/drawing/2014/main" id="{7F073C0F-4CFA-48E5-9914-96B5E472AD7D}"/>
              </a:ext>
            </a:extLst>
          </p:cNvPr>
          <p:cNvSpPr>
            <a:spLocks noGrp="1"/>
          </p:cNvSpPr>
          <p:nvPr>
            <p:ph type="sldNum" sz="quarter" idx="10"/>
          </p:nvPr>
        </p:nvSpPr>
        <p:spPr/>
        <p:txBody>
          <a:bodyPr/>
          <a:lstStyle/>
          <a:p>
            <a:fld id="{931B8EB6-028A-419C-BECF-3B4E461B649A}" type="slidenum">
              <a:rPr lang="en-US" smtClean="0"/>
              <a:t>33</a:t>
            </a:fld>
            <a:endParaRPr lang="en-US"/>
          </a:p>
        </p:txBody>
      </p:sp>
    </p:spTree>
    <p:extLst>
      <p:ext uri="{BB962C8B-B14F-4D97-AF65-F5344CB8AC3E}">
        <p14:creationId xmlns:p14="http://schemas.microsoft.com/office/powerpoint/2010/main" val="16870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E5E8-4BFA-419D-8CD2-3AC42F437988}"/>
              </a:ext>
            </a:extLst>
          </p:cNvPr>
          <p:cNvSpPr>
            <a:spLocks noGrp="1"/>
          </p:cNvSpPr>
          <p:nvPr>
            <p:ph type="title"/>
          </p:nvPr>
        </p:nvSpPr>
        <p:spPr>
          <a:xfrm>
            <a:off x="4965431" y="347519"/>
            <a:ext cx="6586491" cy="1286160"/>
          </a:xfrm>
        </p:spPr>
        <p:txBody>
          <a:bodyPr anchor="b">
            <a:normAutofit/>
          </a:bodyPr>
          <a:lstStyle/>
          <a:p>
            <a:pPr algn="ctr"/>
            <a:r>
              <a:rPr lang="en-US" sz="4100"/>
              <a:t>MAT/MOUD: Evidence Based Standard of Care </a:t>
            </a:r>
          </a:p>
        </p:txBody>
      </p:sp>
      <p:sp>
        <p:nvSpPr>
          <p:cNvPr id="18" name="Content Placeholder 2">
            <a:extLst>
              <a:ext uri="{FF2B5EF4-FFF2-40B4-BE49-F238E27FC236}">
                <a16:creationId xmlns:a16="http://schemas.microsoft.com/office/drawing/2014/main" id="{EEDD6F05-4EF9-47F8-B18D-A443070E158E}"/>
              </a:ext>
            </a:extLst>
          </p:cNvPr>
          <p:cNvSpPr>
            <a:spLocks noGrp="1"/>
          </p:cNvSpPr>
          <p:nvPr>
            <p:ph idx="1"/>
          </p:nvPr>
        </p:nvSpPr>
        <p:spPr>
          <a:xfrm>
            <a:off x="4942369" y="2466975"/>
            <a:ext cx="6586489" cy="3785419"/>
          </a:xfrm>
          <a:ln>
            <a:solidFill>
              <a:schemeClr val="accent1"/>
            </a:solidFill>
          </a:ln>
          <a:scene3d>
            <a:camera prst="orthographicFront"/>
            <a:lightRig rig="threePt" dir="t"/>
          </a:scene3d>
          <a:sp3d>
            <a:bevelT/>
          </a:sp3d>
        </p:spPr>
        <p:txBody>
          <a:bodyPr vert="horz" lIns="91440" tIns="45720" rIns="91440" bIns="45720" rtlCol="0" anchor="t">
            <a:normAutofit/>
          </a:bodyPr>
          <a:lstStyle/>
          <a:p>
            <a:r>
              <a:rPr lang="en-US"/>
              <a:t>The use of medications in combination with counseling and behavioral therapies.</a:t>
            </a:r>
          </a:p>
          <a:p>
            <a:endParaRPr lang="en-US"/>
          </a:p>
          <a:p>
            <a:r>
              <a:rPr lang="en-US"/>
              <a:t>MAT/MOUD during pregnancy improves pregnancy and birth outcomes.</a:t>
            </a:r>
          </a:p>
          <a:p>
            <a:endParaRPr lang="en-US">
              <a:cs typeface="Calibri"/>
            </a:endParaRPr>
          </a:p>
          <a:p>
            <a:r>
              <a:rPr lang="en-US"/>
              <a:t>For breastfeeding moms, it can benefit both the mother and the baby.</a:t>
            </a:r>
          </a:p>
        </p:txBody>
      </p:sp>
      <p:pic>
        <p:nvPicPr>
          <p:cNvPr id="6" name="Picture 5">
            <a:extLst>
              <a:ext uri="{FF2B5EF4-FFF2-40B4-BE49-F238E27FC236}">
                <a16:creationId xmlns:a16="http://schemas.microsoft.com/office/drawing/2014/main" id="{EFD1F1CA-B62E-419E-AFEF-3A265130D79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355" r="50355"/>
          <a:stretch/>
        </p:blipFill>
        <p:spPr>
          <a:xfrm>
            <a:off x="20" y="10"/>
            <a:ext cx="4635571" cy="6857990"/>
          </a:xfrm>
          <a:prstGeom prst="rect">
            <a:avLst/>
          </a:prstGeom>
          <a:effectLst/>
        </p:spPr>
      </p:pic>
      <p:sp>
        <p:nvSpPr>
          <p:cNvPr id="9" name="TextBox 8">
            <a:extLst>
              <a:ext uri="{FF2B5EF4-FFF2-40B4-BE49-F238E27FC236}">
                <a16:creationId xmlns:a16="http://schemas.microsoft.com/office/drawing/2014/main" id="{AB203253-9018-4D7E-B142-090716A3D2E3}"/>
              </a:ext>
            </a:extLst>
          </p:cNvPr>
          <p:cNvSpPr txBox="1"/>
          <p:nvPr/>
        </p:nvSpPr>
        <p:spPr>
          <a:xfrm>
            <a:off x="2309313"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theconversation.com/breastfeeding-is-rarely-seen-in-childrens-books-its-time-to-rewrite-attitudes-6599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
        <p:nvSpPr>
          <p:cNvPr id="3" name="Slide Number Placeholder 2">
            <a:extLst>
              <a:ext uri="{FF2B5EF4-FFF2-40B4-BE49-F238E27FC236}">
                <a16:creationId xmlns:a16="http://schemas.microsoft.com/office/drawing/2014/main" id="{6167FCAC-93AE-497B-BE3C-D33C1D377DD9}"/>
              </a:ext>
            </a:extLst>
          </p:cNvPr>
          <p:cNvSpPr>
            <a:spLocks noGrp="1"/>
          </p:cNvSpPr>
          <p:nvPr>
            <p:ph type="sldNum" sz="quarter" idx="10"/>
          </p:nvPr>
        </p:nvSpPr>
        <p:spPr/>
        <p:txBody>
          <a:bodyPr/>
          <a:lstStyle/>
          <a:p>
            <a:fld id="{931B8EB6-028A-419C-BECF-3B4E461B649A}" type="slidenum">
              <a:rPr lang="en-US" smtClean="0"/>
              <a:t>34</a:t>
            </a:fld>
            <a:endParaRPr lang="en-US"/>
          </a:p>
        </p:txBody>
      </p:sp>
    </p:spTree>
    <p:extLst>
      <p:ext uri="{BB962C8B-B14F-4D97-AF65-F5344CB8AC3E}">
        <p14:creationId xmlns:p14="http://schemas.microsoft.com/office/powerpoint/2010/main" val="666783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731C-1C4C-46E2-9592-AC266A9E0453}"/>
              </a:ext>
            </a:extLst>
          </p:cNvPr>
          <p:cNvSpPr>
            <a:spLocks noGrp="1"/>
          </p:cNvSpPr>
          <p:nvPr>
            <p:ph type="title"/>
          </p:nvPr>
        </p:nvSpPr>
        <p:spPr/>
        <p:txBody>
          <a:bodyPr vert="horz" lIns="91440" tIns="45720" rIns="91440" bIns="45720" rtlCol="0" anchor="ctr">
            <a:normAutofit/>
          </a:bodyPr>
          <a:lstStyle/>
          <a:p>
            <a:r>
              <a:rPr lang="en-US" kern="1200">
                <a:latin typeface="+mj-lt"/>
                <a:ea typeface="+mj-ea"/>
                <a:cs typeface="+mj-cs"/>
              </a:rPr>
              <a:t>Untreated OUD and SUD in Pregnancy</a:t>
            </a:r>
            <a:endParaRPr lang="en-US" b="1" kern="1200">
              <a:latin typeface="+mj-lt"/>
              <a:ea typeface="+mj-ea"/>
              <a:cs typeface="+mj-cs"/>
            </a:endParaRPr>
          </a:p>
        </p:txBody>
      </p:sp>
      <p:sp>
        <p:nvSpPr>
          <p:cNvPr id="5" name="Content Placeholder 4">
            <a:extLst>
              <a:ext uri="{FF2B5EF4-FFF2-40B4-BE49-F238E27FC236}">
                <a16:creationId xmlns:a16="http://schemas.microsoft.com/office/drawing/2014/main" id="{1186805F-BB9D-41EE-99DD-C2EC7349E573}"/>
              </a:ext>
            </a:extLst>
          </p:cNvPr>
          <p:cNvSpPr>
            <a:spLocks noGrp="1"/>
          </p:cNvSpPr>
          <p:nvPr>
            <p:ph idx="1"/>
          </p:nvPr>
        </p:nvSpPr>
        <p:spPr>
          <a:ln>
            <a:solidFill>
              <a:schemeClr val="accent1"/>
            </a:solidFill>
          </a:ln>
        </p:spPr>
        <p:txBody>
          <a:bodyPr/>
          <a:lstStyle/>
          <a:p>
            <a:r>
              <a:rPr lang="en-US" sz="3200"/>
              <a:t>Untreated OUD/SUD during pregnancy can result in fetal demise, growth restrictions, and preterm delivery. </a:t>
            </a:r>
          </a:p>
          <a:p>
            <a:pPr marL="0" indent="0">
              <a:buNone/>
            </a:pPr>
            <a:endParaRPr lang="en-US" sz="3200"/>
          </a:p>
          <a:p>
            <a:r>
              <a:rPr lang="en-US" sz="3200"/>
              <a:t>The benefits of SUD treatment in general, and MOUD more specifically, is their amelioration of these potential risks. </a:t>
            </a:r>
            <a:endParaRPr lang="en-US" sz="3200">
              <a:cs typeface="Calibri"/>
            </a:endParaRPr>
          </a:p>
          <a:p>
            <a:endParaRPr lang="en-US" sz="3200"/>
          </a:p>
          <a:p>
            <a:r>
              <a:rPr lang="en-US" sz="3200"/>
              <a:t>NAS/NOWS is expected and treatable without long term consequences.</a:t>
            </a:r>
          </a:p>
          <a:p>
            <a:endParaRPr lang="en-US"/>
          </a:p>
        </p:txBody>
      </p:sp>
      <p:sp>
        <p:nvSpPr>
          <p:cNvPr id="4" name="Content Placeholder 2">
            <a:extLst>
              <a:ext uri="{FF2B5EF4-FFF2-40B4-BE49-F238E27FC236}">
                <a16:creationId xmlns:a16="http://schemas.microsoft.com/office/drawing/2014/main" id="{F3DE9A1A-E7A8-4C70-8E1D-CC06FEA327EF}"/>
              </a:ext>
            </a:extLst>
          </p:cNvPr>
          <p:cNvSpPr txBox="1">
            <a:spLocks/>
          </p:cNvSpPr>
          <p:nvPr/>
        </p:nvSpPr>
        <p:spPr>
          <a:xfrm>
            <a:off x="1136429" y="2278173"/>
            <a:ext cx="6467867" cy="34506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3" name="Slide Number Placeholder 2">
            <a:extLst>
              <a:ext uri="{FF2B5EF4-FFF2-40B4-BE49-F238E27FC236}">
                <a16:creationId xmlns:a16="http://schemas.microsoft.com/office/drawing/2014/main" id="{AEDB4C29-51B3-4BED-B8CC-0161C427DB3F}"/>
              </a:ext>
            </a:extLst>
          </p:cNvPr>
          <p:cNvSpPr>
            <a:spLocks noGrp="1"/>
          </p:cNvSpPr>
          <p:nvPr>
            <p:ph type="sldNum" sz="quarter" idx="10"/>
          </p:nvPr>
        </p:nvSpPr>
        <p:spPr/>
        <p:txBody>
          <a:bodyPr/>
          <a:lstStyle/>
          <a:p>
            <a:fld id="{931B8EB6-028A-419C-BECF-3B4E461B649A}" type="slidenum">
              <a:rPr lang="en-US" smtClean="0"/>
              <a:t>35</a:t>
            </a:fld>
            <a:endParaRPr lang="en-US"/>
          </a:p>
        </p:txBody>
      </p:sp>
    </p:spTree>
    <p:extLst>
      <p:ext uri="{BB962C8B-B14F-4D97-AF65-F5344CB8AC3E}">
        <p14:creationId xmlns:p14="http://schemas.microsoft.com/office/powerpoint/2010/main" val="315305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5731C-1C4C-46E2-9592-AC266A9E0453}"/>
              </a:ext>
            </a:extLst>
          </p:cNvPr>
          <p:cNvSpPr>
            <a:spLocks noGrp="1"/>
          </p:cNvSpPr>
          <p:nvPr>
            <p:ph type="title"/>
          </p:nvPr>
        </p:nvSpPr>
        <p:spPr/>
        <p:txBody>
          <a:bodyPr vert="horz" lIns="91440" tIns="45720" rIns="91440" bIns="45720" rtlCol="0" anchor="ctr">
            <a:normAutofit/>
          </a:bodyPr>
          <a:lstStyle/>
          <a:p>
            <a:r>
              <a:rPr lang="en-US" kern="1200">
                <a:latin typeface="+mj-lt"/>
                <a:ea typeface="+mj-ea"/>
                <a:cs typeface="+mj-cs"/>
              </a:rPr>
              <a:t>Postpartum Period </a:t>
            </a:r>
            <a:endParaRPr lang="en-US" b="1" kern="1200">
              <a:latin typeface="+mj-lt"/>
              <a:ea typeface="+mj-ea"/>
              <a:cs typeface="+mj-cs"/>
            </a:endParaRPr>
          </a:p>
        </p:txBody>
      </p:sp>
      <p:sp>
        <p:nvSpPr>
          <p:cNvPr id="5" name="Content Placeholder 4">
            <a:extLst>
              <a:ext uri="{FF2B5EF4-FFF2-40B4-BE49-F238E27FC236}">
                <a16:creationId xmlns:a16="http://schemas.microsoft.com/office/drawing/2014/main" id="{1186805F-BB9D-41EE-99DD-C2EC7349E573}"/>
              </a:ext>
            </a:extLst>
          </p:cNvPr>
          <p:cNvSpPr>
            <a:spLocks noGrp="1"/>
          </p:cNvSpPr>
          <p:nvPr>
            <p:ph idx="1"/>
          </p:nvPr>
        </p:nvSpPr>
        <p:spPr>
          <a:ln>
            <a:solidFill>
              <a:schemeClr val="accent1"/>
            </a:solidFill>
          </a:ln>
        </p:spPr>
        <p:txBody>
          <a:bodyPr/>
          <a:lstStyle/>
          <a:p>
            <a:r>
              <a:rPr lang="en-US" sz="3200"/>
              <a:t>While many are successful at decreasing substance use during pregnancy, a significant number of women return to substance use during the first year of the baby’s life. </a:t>
            </a:r>
          </a:p>
          <a:p>
            <a:pPr marL="0"/>
            <a:endParaRPr lang="en-US" sz="3200"/>
          </a:p>
          <a:p>
            <a:r>
              <a:rPr lang="en-US" sz="3200"/>
              <a:t>The first year after delivery is stressful; with stress being a known relapse risk factor, women are at increased risk of returning to substance use, overdose, and overdose death.</a:t>
            </a:r>
          </a:p>
          <a:p>
            <a:endParaRPr lang="en-US"/>
          </a:p>
        </p:txBody>
      </p:sp>
      <p:sp>
        <p:nvSpPr>
          <p:cNvPr id="4" name="Content Placeholder 2">
            <a:extLst>
              <a:ext uri="{FF2B5EF4-FFF2-40B4-BE49-F238E27FC236}">
                <a16:creationId xmlns:a16="http://schemas.microsoft.com/office/drawing/2014/main" id="{F3DE9A1A-E7A8-4C70-8E1D-CC06FEA327EF}"/>
              </a:ext>
            </a:extLst>
          </p:cNvPr>
          <p:cNvSpPr txBox="1">
            <a:spLocks/>
          </p:cNvSpPr>
          <p:nvPr/>
        </p:nvSpPr>
        <p:spPr>
          <a:xfrm>
            <a:off x="1136429" y="2278173"/>
            <a:ext cx="6467867" cy="345061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400"/>
          </a:p>
        </p:txBody>
      </p:sp>
      <p:sp>
        <p:nvSpPr>
          <p:cNvPr id="3" name="Slide Number Placeholder 2">
            <a:extLst>
              <a:ext uri="{FF2B5EF4-FFF2-40B4-BE49-F238E27FC236}">
                <a16:creationId xmlns:a16="http://schemas.microsoft.com/office/drawing/2014/main" id="{C5D8208A-CEB0-4C1D-82FE-7A55715DE46E}"/>
              </a:ext>
            </a:extLst>
          </p:cNvPr>
          <p:cNvSpPr>
            <a:spLocks noGrp="1"/>
          </p:cNvSpPr>
          <p:nvPr>
            <p:ph type="sldNum" sz="quarter" idx="10"/>
          </p:nvPr>
        </p:nvSpPr>
        <p:spPr/>
        <p:txBody>
          <a:bodyPr/>
          <a:lstStyle/>
          <a:p>
            <a:fld id="{931B8EB6-028A-419C-BECF-3B4E461B649A}" type="slidenum">
              <a:rPr lang="en-US" smtClean="0"/>
              <a:t>36</a:t>
            </a:fld>
            <a:endParaRPr lang="en-US"/>
          </a:p>
        </p:txBody>
      </p:sp>
    </p:spTree>
    <p:extLst>
      <p:ext uri="{BB962C8B-B14F-4D97-AF65-F5344CB8AC3E}">
        <p14:creationId xmlns:p14="http://schemas.microsoft.com/office/powerpoint/2010/main" val="28004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CC62-FE1C-468D-8903-F7F0F45E1E30}"/>
              </a:ext>
            </a:extLst>
          </p:cNvPr>
          <p:cNvSpPr>
            <a:spLocks noGrp="1"/>
          </p:cNvSpPr>
          <p:nvPr>
            <p:ph type="title"/>
          </p:nvPr>
        </p:nvSpPr>
        <p:spPr>
          <a:xfrm>
            <a:off x="863029" y="1012004"/>
            <a:ext cx="3416158" cy="4795408"/>
          </a:xfrm>
        </p:spPr>
        <p:txBody>
          <a:bodyPr>
            <a:normAutofit/>
          </a:bodyPr>
          <a:lstStyle/>
          <a:p>
            <a:r>
              <a:rPr lang="en-US"/>
              <a:t>Overlapping Concepts </a:t>
            </a:r>
          </a:p>
        </p:txBody>
      </p:sp>
      <p:graphicFrame>
        <p:nvGraphicFramePr>
          <p:cNvPr id="13" name="Content Placeholder 2">
            <a:extLst>
              <a:ext uri="{FF2B5EF4-FFF2-40B4-BE49-F238E27FC236}">
                <a16:creationId xmlns:a16="http://schemas.microsoft.com/office/drawing/2014/main" id="{A647B9E7-B7AB-492D-A4DE-96044524E067}"/>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7B30794-6E11-484D-B9DC-3EB53BC40D23}"/>
              </a:ext>
            </a:extLst>
          </p:cNvPr>
          <p:cNvSpPr>
            <a:spLocks noGrp="1"/>
          </p:cNvSpPr>
          <p:nvPr>
            <p:ph type="sldNum" sz="quarter" idx="10"/>
          </p:nvPr>
        </p:nvSpPr>
        <p:spPr/>
        <p:txBody>
          <a:bodyPr/>
          <a:lstStyle/>
          <a:p>
            <a:fld id="{931B8EB6-028A-419C-BECF-3B4E461B649A}" type="slidenum">
              <a:rPr lang="en-US" smtClean="0"/>
              <a:t>37</a:t>
            </a:fld>
            <a:endParaRPr lang="en-US"/>
          </a:p>
        </p:txBody>
      </p:sp>
    </p:spTree>
    <p:extLst>
      <p:ext uri="{BB962C8B-B14F-4D97-AF65-F5344CB8AC3E}">
        <p14:creationId xmlns:p14="http://schemas.microsoft.com/office/powerpoint/2010/main" val="334476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7B8F-E7FC-44BD-B694-10382EB673F5}"/>
              </a:ext>
            </a:extLst>
          </p:cNvPr>
          <p:cNvSpPr>
            <a:spLocks noGrp="1"/>
          </p:cNvSpPr>
          <p:nvPr>
            <p:ph type="title"/>
          </p:nvPr>
        </p:nvSpPr>
        <p:spPr>
          <a:xfrm>
            <a:off x="1136428" y="627564"/>
            <a:ext cx="7474172" cy="1325563"/>
          </a:xfrm>
        </p:spPr>
        <p:txBody>
          <a:bodyPr>
            <a:normAutofit/>
          </a:bodyPr>
          <a:lstStyle/>
          <a:p>
            <a:r>
              <a:rPr lang="en-US"/>
              <a:t>Trauma</a:t>
            </a:r>
          </a:p>
        </p:txBody>
      </p:sp>
      <p:sp>
        <p:nvSpPr>
          <p:cNvPr id="3" name="Content Placeholder 2">
            <a:extLst>
              <a:ext uri="{FF2B5EF4-FFF2-40B4-BE49-F238E27FC236}">
                <a16:creationId xmlns:a16="http://schemas.microsoft.com/office/drawing/2014/main" id="{445A6334-AD85-4506-AE1B-A4FDA0E05353}"/>
              </a:ext>
            </a:extLst>
          </p:cNvPr>
          <p:cNvSpPr>
            <a:spLocks noGrp="1"/>
          </p:cNvSpPr>
          <p:nvPr>
            <p:ph idx="1"/>
          </p:nvPr>
        </p:nvSpPr>
        <p:spPr>
          <a:xfrm>
            <a:off x="1136428" y="1805577"/>
            <a:ext cx="10293572" cy="4389843"/>
          </a:xfrm>
          <a:ln>
            <a:solidFill>
              <a:schemeClr val="accent1"/>
            </a:solidFill>
          </a:ln>
          <a:scene3d>
            <a:camera prst="orthographicFront"/>
            <a:lightRig rig="threePt" dir="t"/>
          </a:scene3d>
        </p:spPr>
        <p:txBody>
          <a:bodyPr anchor="ctr">
            <a:normAutofit fontScale="70000" lnSpcReduction="20000"/>
          </a:bodyPr>
          <a:lstStyle/>
          <a:p>
            <a:endParaRPr lang="en-US" sz="2000"/>
          </a:p>
          <a:p>
            <a:r>
              <a:rPr lang="en-US" sz="4100"/>
              <a:t>An</a:t>
            </a:r>
            <a:r>
              <a:rPr lang="en-US" sz="4100" b="1"/>
              <a:t> </a:t>
            </a:r>
            <a:r>
              <a:rPr lang="en-US" sz="4100"/>
              <a:t>emotional response to a terrible event like an accident, rape or natural disaster. Immediately after the event, shock and denial are typical. </a:t>
            </a:r>
          </a:p>
          <a:p>
            <a:endParaRPr lang="en-US" sz="4100"/>
          </a:p>
          <a:p>
            <a:r>
              <a:rPr lang="en-US" sz="4100"/>
              <a:t>Reactions can include unpredictable emotions, flashbacks, strained relationships and even physical symptoms like headaches or nausea.</a:t>
            </a:r>
          </a:p>
          <a:p>
            <a:endParaRPr lang="en-US" sz="4100"/>
          </a:p>
          <a:p>
            <a:r>
              <a:rPr lang="en-US" sz="4100"/>
              <a:t>Can also result in disruption at the cultural and community levels – as demonstrated by the next slide.</a:t>
            </a:r>
            <a:r>
              <a:rPr lang="en-US" sz="4100">
                <a:highlight>
                  <a:srgbClr val="FFFF00"/>
                </a:highlight>
              </a:rPr>
              <a:t> </a:t>
            </a:r>
          </a:p>
          <a:p>
            <a:pPr marL="0" indent="0">
              <a:buNone/>
            </a:pPr>
            <a:r>
              <a:rPr lang="en-US" sz="2000"/>
              <a:t>.</a:t>
            </a:r>
          </a:p>
          <a:p>
            <a:endParaRPr lang="en-US" sz="2000"/>
          </a:p>
        </p:txBody>
      </p:sp>
      <p:sp>
        <p:nvSpPr>
          <p:cNvPr id="4" name="Slide Number Placeholder 3">
            <a:extLst>
              <a:ext uri="{FF2B5EF4-FFF2-40B4-BE49-F238E27FC236}">
                <a16:creationId xmlns:a16="http://schemas.microsoft.com/office/drawing/2014/main" id="{FBC56C4D-90F7-4D0B-91E0-53C4B0C2C1F7}"/>
              </a:ext>
            </a:extLst>
          </p:cNvPr>
          <p:cNvSpPr>
            <a:spLocks noGrp="1"/>
          </p:cNvSpPr>
          <p:nvPr>
            <p:ph type="sldNum" sz="quarter" idx="10"/>
          </p:nvPr>
        </p:nvSpPr>
        <p:spPr/>
        <p:txBody>
          <a:bodyPr/>
          <a:lstStyle/>
          <a:p>
            <a:fld id="{931B8EB6-028A-419C-BECF-3B4E461B649A}" type="slidenum">
              <a:rPr lang="en-US" smtClean="0"/>
              <a:t>38</a:t>
            </a:fld>
            <a:endParaRPr lang="en-US"/>
          </a:p>
        </p:txBody>
      </p:sp>
    </p:spTree>
    <p:extLst>
      <p:ext uri="{BB962C8B-B14F-4D97-AF65-F5344CB8AC3E}">
        <p14:creationId xmlns:p14="http://schemas.microsoft.com/office/powerpoint/2010/main" val="3662495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643063" y="0"/>
            <a:ext cx="8915400" cy="1371600"/>
          </a:xfrm>
          <a:ln>
            <a:miter lim="800000"/>
            <a:headEnd/>
            <a:tailEnd/>
          </a:ln>
        </p:spPr>
        <p:txBody>
          <a:bodyPr/>
          <a:lstStyle/>
          <a:p>
            <a:pPr eaLnBrk="1" fontAlgn="auto" hangingPunct="1">
              <a:spcAft>
                <a:spcPts val="0"/>
              </a:spcAft>
              <a:defRPr/>
            </a:pPr>
            <a:r>
              <a:rPr lang="en-US" altLang="en-US" sz="2800">
                <a:solidFill>
                  <a:schemeClr val="accent1"/>
                </a:solidFill>
                <a:ea typeface="Franklin Gothic Medium" panose="020B0603020102020204" pitchFamily="34" charset="0"/>
                <a:cs typeface="Franklin Gothic Medium" panose="020B0603020102020204" pitchFamily="34" charset="0"/>
              </a:rPr>
              <a:t>African Americans:  </a:t>
            </a:r>
            <a:br>
              <a:rPr lang="en-US" altLang="en-US" sz="2800">
                <a:solidFill>
                  <a:schemeClr val="accent1"/>
                </a:solidFill>
                <a:ea typeface="Franklin Gothic Medium" panose="020B0603020102020204" pitchFamily="34" charset="0"/>
                <a:cs typeface="Franklin Gothic Medium" panose="020B0603020102020204" pitchFamily="34" charset="0"/>
              </a:rPr>
            </a:br>
            <a:r>
              <a:rPr lang="en-US" altLang="en-US" sz="2800">
                <a:solidFill>
                  <a:schemeClr val="accent1"/>
                </a:solidFill>
                <a:ea typeface="Franklin Gothic Medium" panose="020B0603020102020204" pitchFamily="34" charset="0"/>
                <a:cs typeface="Franklin Gothic Medium" panose="020B0603020102020204" pitchFamily="34" charset="0"/>
              </a:rPr>
              <a:t>Ethnic and Cultural Genocide</a:t>
            </a:r>
          </a:p>
        </p:txBody>
      </p:sp>
      <p:grpSp>
        <p:nvGrpSpPr>
          <p:cNvPr id="32" name="Group 31"/>
          <p:cNvGrpSpPr>
            <a:grpSpLocks/>
          </p:cNvGrpSpPr>
          <p:nvPr/>
        </p:nvGrpSpPr>
        <p:grpSpPr bwMode="auto">
          <a:xfrm>
            <a:off x="1600200" y="3825875"/>
            <a:ext cx="2959100" cy="2952750"/>
            <a:chOff x="76200" y="3825876"/>
            <a:chExt cx="2959254" cy="2952921"/>
          </a:xfrm>
        </p:grpSpPr>
        <p:pic>
          <p:nvPicPr>
            <p:cNvPr id="9248" name="Picture 20"/>
            <p:cNvPicPr>
              <a:picLocks noChangeAspect="1"/>
            </p:cNvPicPr>
            <p:nvPr/>
          </p:nvPicPr>
          <p:blipFill>
            <a:blip r:embed="rId3">
              <a:extLst>
                <a:ext uri="{28A0092B-C50C-407E-A947-70E740481C1C}">
                  <a14:useLocalDpi xmlns:a14="http://schemas.microsoft.com/office/drawing/2010/main" val="0"/>
                </a:ext>
              </a:extLst>
            </a:blip>
            <a:srcRect l="2431" t="12186" r="1009" b="30431"/>
            <a:stretch>
              <a:fillRect/>
            </a:stretch>
          </p:blipFill>
          <p:spPr bwMode="auto">
            <a:xfrm>
              <a:off x="324027" y="3825876"/>
              <a:ext cx="2647922" cy="213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itle 1"/>
            <p:cNvSpPr txBox="1">
              <a:spLocks/>
            </p:cNvSpPr>
            <p:nvPr/>
          </p:nvSpPr>
          <p:spPr>
            <a:xfrm>
              <a:off x="76200" y="5788140"/>
              <a:ext cx="2959254" cy="990657"/>
            </a:xfrm>
            <a:prstGeom prst="rect">
              <a:avLst/>
            </a:prstGeom>
            <a:ln>
              <a:noFill/>
              <a:miter lim="800000"/>
              <a:headEnd/>
              <a:tailEnd/>
            </a:ln>
          </p:spPr>
          <p:txBody>
            <a:bodyPr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defTabSz="914400" eaLnBrk="1" fontAlgn="auto" hangingPunct="1">
                <a:spcAft>
                  <a:spcPts val="0"/>
                </a:spcAft>
                <a:defRPr/>
              </a:pPr>
              <a:r>
                <a:rPr lang="en-US" altLang="en-US" sz="2000">
                  <a:solidFill>
                    <a:srgbClr val="9EC544"/>
                  </a:solidFill>
                  <a:latin typeface="Bookman Old Style" panose="02050604050505020204"/>
                </a:rPr>
                <a:t>SLAVERY ERA</a:t>
              </a:r>
              <a:endParaRPr lang="en-US" altLang="en-US" sz="2000">
                <a:solidFill>
                  <a:srgbClr val="9EC544"/>
                </a:solidFill>
                <a:latin typeface="Bookman Old Style" panose="02050604050505020204"/>
                <a:ea typeface="Franklin Gothic Medium" panose="020B0603020102020204" pitchFamily="34" charset="0"/>
                <a:cs typeface="Franklin Gothic Medium" panose="020B0603020102020204" pitchFamily="34" charset="0"/>
              </a:endParaRPr>
            </a:p>
          </p:txBody>
        </p:sp>
      </p:grpSp>
      <p:grpSp>
        <p:nvGrpSpPr>
          <p:cNvPr id="54" name="Group 53"/>
          <p:cNvGrpSpPr>
            <a:grpSpLocks/>
          </p:cNvGrpSpPr>
          <p:nvPr/>
        </p:nvGrpSpPr>
        <p:grpSpPr bwMode="auto">
          <a:xfrm>
            <a:off x="4278313" y="3810000"/>
            <a:ext cx="3886200" cy="3124200"/>
            <a:chOff x="2819400" y="3809681"/>
            <a:chExt cx="3886200" cy="3124519"/>
          </a:xfrm>
        </p:grpSpPr>
        <p:pic>
          <p:nvPicPr>
            <p:cNvPr id="9246" name="Picture 2"/>
            <p:cNvPicPr>
              <a:picLocks noChangeAspect="1"/>
            </p:cNvPicPr>
            <p:nvPr/>
          </p:nvPicPr>
          <p:blipFill>
            <a:blip r:embed="rId4">
              <a:extLst>
                <a:ext uri="{28A0092B-C50C-407E-A947-70E740481C1C}">
                  <a14:useLocalDpi xmlns:a14="http://schemas.microsoft.com/office/drawing/2010/main" val="0"/>
                </a:ext>
              </a:extLst>
            </a:blip>
            <a:srcRect l="9195" t="1830" r="23785" b="1907"/>
            <a:stretch>
              <a:fillRect/>
            </a:stretch>
          </p:blipFill>
          <p:spPr bwMode="auto">
            <a:xfrm>
              <a:off x="3341914" y="3809681"/>
              <a:ext cx="2634057" cy="213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txBox="1">
              <a:spLocks/>
            </p:cNvSpPr>
            <p:nvPr/>
          </p:nvSpPr>
          <p:spPr>
            <a:xfrm>
              <a:off x="2819400" y="5943499"/>
              <a:ext cx="3886200" cy="990701"/>
            </a:xfrm>
            <a:prstGeom prst="rect">
              <a:avLst/>
            </a:prstGeom>
            <a:ln>
              <a:noFill/>
              <a:miter lim="800000"/>
              <a:headEnd/>
              <a:tailEnd/>
            </a:ln>
          </p:spPr>
          <p:txBody>
            <a:bodyPr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defTabSz="914400" eaLnBrk="1" fontAlgn="auto" hangingPunct="1">
                <a:spcAft>
                  <a:spcPts val="0"/>
                </a:spcAft>
                <a:defRPr/>
              </a:pPr>
              <a:r>
                <a:rPr lang="en-US" altLang="en-US" sz="2000">
                  <a:solidFill>
                    <a:srgbClr val="9EC544"/>
                  </a:solidFill>
                  <a:latin typeface="Bookman Old Style" panose="02050604050505020204"/>
                </a:rPr>
                <a:t>JIM CROW ERA </a:t>
              </a:r>
              <a:br>
                <a:rPr lang="en-US" altLang="en-US" sz="2000">
                  <a:solidFill>
                    <a:srgbClr val="9EC544"/>
                  </a:solidFill>
                  <a:latin typeface="Bookman Old Style" panose="02050604050505020204"/>
                </a:rPr>
              </a:br>
              <a:r>
                <a:rPr lang="en-US" altLang="en-US" sz="2000">
                  <a:solidFill>
                    <a:srgbClr val="9EC544"/>
                  </a:solidFill>
                  <a:latin typeface="Bookman Old Style" panose="02050604050505020204"/>
                </a:rPr>
                <a:t>– separate but equal</a:t>
              </a:r>
              <a:endParaRPr lang="en-US" altLang="en-US" sz="2000">
                <a:solidFill>
                  <a:srgbClr val="9EC544"/>
                </a:solidFill>
                <a:latin typeface="Bookman Old Style" panose="02050604050505020204"/>
                <a:ea typeface="Franklin Gothic Medium" panose="020B0603020102020204" pitchFamily="34" charset="0"/>
                <a:cs typeface="Franklin Gothic Medium" panose="020B0603020102020204" pitchFamily="34" charset="0"/>
              </a:endParaRPr>
            </a:p>
          </p:txBody>
        </p:sp>
      </p:grpSp>
      <p:grpSp>
        <p:nvGrpSpPr>
          <p:cNvPr id="55" name="Group 54"/>
          <p:cNvGrpSpPr>
            <a:grpSpLocks/>
          </p:cNvGrpSpPr>
          <p:nvPr/>
        </p:nvGrpSpPr>
        <p:grpSpPr bwMode="auto">
          <a:xfrm>
            <a:off x="7239000" y="3810001"/>
            <a:ext cx="3689350" cy="2784475"/>
            <a:chOff x="5715000" y="3809998"/>
            <a:chExt cx="3688956" cy="2784804"/>
          </a:xfrm>
        </p:grpSpPr>
        <p:pic>
          <p:nvPicPr>
            <p:cNvPr id="9244" name="Picture 25"/>
            <p:cNvPicPr>
              <a:picLocks noChangeAspect="1"/>
            </p:cNvPicPr>
            <p:nvPr/>
          </p:nvPicPr>
          <p:blipFill>
            <a:blip r:embed="rId5">
              <a:extLst>
                <a:ext uri="{28A0092B-C50C-407E-A947-70E740481C1C}">
                  <a14:useLocalDpi xmlns:a14="http://schemas.microsoft.com/office/drawing/2010/main" val="0"/>
                </a:ext>
              </a:extLst>
            </a:blip>
            <a:srcRect l="5173" t="513" r="5173" b="1505"/>
            <a:stretch>
              <a:fillRect/>
            </a:stretch>
          </p:blipFill>
          <p:spPr bwMode="auto">
            <a:xfrm>
              <a:off x="6172152" y="3809998"/>
              <a:ext cx="2648189" cy="213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p:cNvSpPr txBox="1">
              <a:spLocks/>
            </p:cNvSpPr>
            <p:nvPr/>
          </p:nvSpPr>
          <p:spPr>
            <a:xfrm>
              <a:off x="5715000" y="5940675"/>
              <a:ext cx="3688956" cy="654127"/>
            </a:xfrm>
            <a:prstGeom prst="rect">
              <a:avLst/>
            </a:prstGeom>
            <a:ln>
              <a:noFill/>
              <a:miter lim="800000"/>
              <a:headEnd/>
              <a:tailEnd/>
            </a:ln>
          </p:spPr>
          <p:txBody>
            <a:bodyPr anchor="ctr">
              <a:norm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defTabSz="914400" eaLnBrk="1" fontAlgn="auto" hangingPunct="1">
                <a:spcAft>
                  <a:spcPts val="0"/>
                </a:spcAft>
                <a:defRPr/>
              </a:pPr>
              <a:r>
                <a:rPr lang="en-US" altLang="en-US" sz="2000">
                  <a:solidFill>
                    <a:srgbClr val="9EC544"/>
                  </a:solidFill>
                  <a:latin typeface="Bookman Old Style" panose="02050604050505020204"/>
                </a:rPr>
                <a:t>CURRENT DAY</a:t>
              </a:r>
              <a:endParaRPr lang="en-US" altLang="en-US" sz="2000">
                <a:solidFill>
                  <a:srgbClr val="9EC544"/>
                </a:solidFill>
                <a:latin typeface="Bookman Old Style" panose="02050604050505020204"/>
                <a:ea typeface="Franklin Gothic Medium" panose="020B0603020102020204" pitchFamily="34" charset="0"/>
                <a:cs typeface="Franklin Gothic Medium" panose="020B0603020102020204" pitchFamily="34" charset="0"/>
              </a:endParaRPr>
            </a:p>
          </p:txBody>
        </p:sp>
      </p:grpSp>
      <p:sp>
        <p:nvSpPr>
          <p:cNvPr id="27" name="Cube 26"/>
          <p:cNvSpPr/>
          <p:nvPr/>
        </p:nvSpPr>
        <p:spPr>
          <a:xfrm>
            <a:off x="1524001" y="3357564"/>
            <a:ext cx="1547813" cy="511175"/>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STOLEN FROM LANDS</a:t>
            </a:r>
          </a:p>
        </p:txBody>
      </p:sp>
      <p:sp>
        <p:nvSpPr>
          <p:cNvPr id="34" name="Cube 33"/>
          <p:cNvSpPr/>
          <p:nvPr/>
        </p:nvSpPr>
        <p:spPr>
          <a:xfrm rot="201309">
            <a:off x="2982913" y="3521075"/>
            <a:ext cx="1547812" cy="496888"/>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ENSLAVED (1619-1865)</a:t>
            </a:r>
          </a:p>
        </p:txBody>
      </p:sp>
      <p:sp>
        <p:nvSpPr>
          <p:cNvPr id="33" name="Cube 32"/>
          <p:cNvSpPr/>
          <p:nvPr/>
        </p:nvSpPr>
        <p:spPr>
          <a:xfrm rot="484980">
            <a:off x="1804988" y="2740026"/>
            <a:ext cx="2830512" cy="722313"/>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SHACKLED, STORED &amp; SHPPED IN INHUMANE CONDITIONS</a:t>
            </a:r>
          </a:p>
        </p:txBody>
      </p:sp>
      <p:sp>
        <p:nvSpPr>
          <p:cNvPr id="35" name="Cube 34"/>
          <p:cNvSpPr/>
          <p:nvPr/>
        </p:nvSpPr>
        <p:spPr>
          <a:xfrm>
            <a:off x="1576388" y="2184400"/>
            <a:ext cx="1547812" cy="560388"/>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SOLD AS PROPERTY</a:t>
            </a:r>
          </a:p>
        </p:txBody>
      </p:sp>
      <p:sp>
        <p:nvSpPr>
          <p:cNvPr id="36" name="Cube 35"/>
          <p:cNvSpPr/>
          <p:nvPr/>
        </p:nvSpPr>
        <p:spPr>
          <a:xfrm rot="155805">
            <a:off x="3006726" y="2286001"/>
            <a:ext cx="1547813" cy="574675"/>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FORCED BREEDING</a:t>
            </a:r>
          </a:p>
        </p:txBody>
      </p:sp>
      <p:sp>
        <p:nvSpPr>
          <p:cNvPr id="37" name="Cube 36"/>
          <p:cNvSpPr/>
          <p:nvPr/>
        </p:nvSpPr>
        <p:spPr>
          <a:xfrm rot="21386669">
            <a:off x="1792288" y="1657351"/>
            <a:ext cx="1547812" cy="593725"/>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SYSTEMATIC ABUSE</a:t>
            </a:r>
          </a:p>
        </p:txBody>
      </p:sp>
      <p:sp>
        <p:nvSpPr>
          <p:cNvPr id="38" name="Cube 37"/>
          <p:cNvSpPr/>
          <p:nvPr/>
        </p:nvSpPr>
        <p:spPr>
          <a:xfrm rot="195743">
            <a:off x="3328988" y="1655764"/>
            <a:ext cx="1549400" cy="663575"/>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DENIAL OF EDUCATION</a:t>
            </a:r>
          </a:p>
        </p:txBody>
      </p:sp>
      <p:sp>
        <p:nvSpPr>
          <p:cNvPr id="39" name="Cube 38"/>
          <p:cNvSpPr/>
          <p:nvPr/>
        </p:nvSpPr>
        <p:spPr>
          <a:xfrm rot="21448974">
            <a:off x="1581150" y="1028700"/>
            <a:ext cx="3392488" cy="712788"/>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PROHIBITION OF NATIVE LANGUAGE, CUSTOMS &amp; TRADITIONS</a:t>
            </a:r>
          </a:p>
        </p:txBody>
      </p:sp>
      <p:sp>
        <p:nvSpPr>
          <p:cNvPr id="40" name="Cube 39"/>
          <p:cNvSpPr/>
          <p:nvPr/>
        </p:nvSpPr>
        <p:spPr>
          <a:xfrm>
            <a:off x="1652588" y="533400"/>
            <a:ext cx="3148012" cy="609600"/>
          </a:xfrm>
          <a:prstGeom prst="cube">
            <a:avLst/>
          </a:prstGeom>
        </p:spPr>
        <p:style>
          <a:lnRef idx="1">
            <a:schemeClr val="accent1"/>
          </a:lnRef>
          <a:fillRef idx="3">
            <a:schemeClr val="accent1"/>
          </a:fillRef>
          <a:effectRef idx="2">
            <a:schemeClr val="accent1"/>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WIDESPREAD SEXUAL ASSAULT &amp; RAPE OF BLACK WOMEN</a:t>
            </a:r>
          </a:p>
        </p:txBody>
      </p:sp>
      <p:sp>
        <p:nvSpPr>
          <p:cNvPr id="21" name="Cube 20"/>
          <p:cNvSpPr/>
          <p:nvPr/>
        </p:nvSpPr>
        <p:spPr>
          <a:xfrm>
            <a:off x="4999038" y="3319463"/>
            <a:ext cx="2411412" cy="596900"/>
          </a:xfrm>
          <a:prstGeom prst="cube">
            <a:avLst/>
          </a:prstGeom>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MASS PUBLIC LYNCHING (LATE 1880s-1920s)</a:t>
            </a:r>
          </a:p>
        </p:txBody>
      </p:sp>
      <p:sp>
        <p:nvSpPr>
          <p:cNvPr id="22" name="Cube 21"/>
          <p:cNvSpPr/>
          <p:nvPr/>
        </p:nvSpPr>
        <p:spPr>
          <a:xfrm rot="21332985">
            <a:off x="5372100" y="2841625"/>
            <a:ext cx="1822450" cy="565150"/>
          </a:xfrm>
          <a:prstGeom prst="cube">
            <a:avLst/>
          </a:prstGeom>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JIM CROW </a:t>
            </a:r>
          </a:p>
          <a:p>
            <a:pPr algn="ctr" eaLnBrk="0" fontAlgn="base" hangingPunct="0">
              <a:spcBef>
                <a:spcPct val="0"/>
              </a:spcBef>
              <a:spcAft>
                <a:spcPct val="0"/>
              </a:spcAft>
              <a:defRPr/>
            </a:pPr>
            <a:r>
              <a:rPr lang="en-US" sz="1200" b="1">
                <a:solidFill>
                  <a:prstClr val="white"/>
                </a:solidFill>
                <a:latin typeface="Rockwell" panose="02060603020205020403"/>
              </a:rPr>
              <a:t>(~1890-1965)</a:t>
            </a:r>
          </a:p>
        </p:txBody>
      </p:sp>
      <p:sp>
        <p:nvSpPr>
          <p:cNvPr id="23" name="Cube 22"/>
          <p:cNvSpPr/>
          <p:nvPr/>
        </p:nvSpPr>
        <p:spPr>
          <a:xfrm>
            <a:off x="4779964" y="2251075"/>
            <a:ext cx="3278187" cy="685800"/>
          </a:xfrm>
          <a:prstGeom prst="cube">
            <a:avLst/>
          </a:prstGeom>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ABOLITION OF SLAVERY REPLACED WITH RESTRICTIVE BLACK CODES</a:t>
            </a:r>
          </a:p>
        </p:txBody>
      </p:sp>
      <p:sp>
        <p:nvSpPr>
          <p:cNvPr id="24" name="Cube 23"/>
          <p:cNvSpPr/>
          <p:nvPr/>
        </p:nvSpPr>
        <p:spPr>
          <a:xfrm rot="21368176">
            <a:off x="4994275" y="1717675"/>
            <a:ext cx="1739900" cy="577850"/>
          </a:xfrm>
          <a:prstGeom prst="cube">
            <a:avLst/>
          </a:prstGeom>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CONVICT LEASING SYSTEM</a:t>
            </a:r>
          </a:p>
        </p:txBody>
      </p:sp>
      <p:sp>
        <p:nvSpPr>
          <p:cNvPr id="25" name="Cube 24"/>
          <p:cNvSpPr/>
          <p:nvPr/>
        </p:nvSpPr>
        <p:spPr>
          <a:xfrm rot="278695">
            <a:off x="6523038" y="1811339"/>
            <a:ext cx="1738312" cy="579437"/>
          </a:xfrm>
          <a:prstGeom prst="cube">
            <a:avLst/>
          </a:prstGeom>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SHARECROPPING</a:t>
            </a:r>
          </a:p>
        </p:txBody>
      </p:sp>
      <p:sp>
        <p:nvSpPr>
          <p:cNvPr id="26" name="Cube 25"/>
          <p:cNvSpPr/>
          <p:nvPr/>
        </p:nvSpPr>
        <p:spPr>
          <a:xfrm>
            <a:off x="4929188" y="1155701"/>
            <a:ext cx="1955800" cy="608013"/>
          </a:xfrm>
          <a:prstGeom prst="cube">
            <a:avLst/>
          </a:prstGeom>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DENIAL OF VA &amp; OTHER BENEFITS</a:t>
            </a:r>
          </a:p>
        </p:txBody>
      </p:sp>
      <p:sp>
        <p:nvSpPr>
          <p:cNvPr id="29" name="Cube 28"/>
          <p:cNvSpPr/>
          <p:nvPr/>
        </p:nvSpPr>
        <p:spPr>
          <a:xfrm rot="223934">
            <a:off x="6800850" y="1258888"/>
            <a:ext cx="1398588" cy="546100"/>
          </a:xfrm>
          <a:prstGeom prst="cube">
            <a:avLst/>
          </a:prstGeom>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REDLINING</a:t>
            </a:r>
          </a:p>
        </p:txBody>
      </p:sp>
      <p:sp>
        <p:nvSpPr>
          <p:cNvPr id="41" name="Cube 40"/>
          <p:cNvSpPr/>
          <p:nvPr/>
        </p:nvSpPr>
        <p:spPr>
          <a:xfrm rot="21426428">
            <a:off x="5878513" y="709614"/>
            <a:ext cx="1549400" cy="547687"/>
          </a:xfrm>
          <a:prstGeom prst="cube">
            <a:avLst/>
          </a:prstGeom>
        </p:spPr>
        <p:style>
          <a:lnRef idx="1">
            <a:schemeClr val="accent3"/>
          </a:lnRef>
          <a:fillRef idx="3">
            <a:schemeClr val="accent3"/>
          </a:fillRef>
          <a:effectRef idx="2">
            <a:schemeClr val="accent3"/>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POLICE VIOLENCE</a:t>
            </a:r>
          </a:p>
        </p:txBody>
      </p:sp>
      <p:sp>
        <p:nvSpPr>
          <p:cNvPr id="42" name="Cube 41"/>
          <p:cNvSpPr/>
          <p:nvPr/>
        </p:nvSpPr>
        <p:spPr>
          <a:xfrm rot="357944">
            <a:off x="8216901" y="3370263"/>
            <a:ext cx="1547813" cy="500062"/>
          </a:xfrm>
          <a:prstGeom prst="cube">
            <a:avLst/>
          </a:prstGeom>
        </p:spPr>
        <p:style>
          <a:lnRef idx="1">
            <a:schemeClr val="accent2"/>
          </a:lnRef>
          <a:fillRef idx="3">
            <a:schemeClr val="accent2"/>
          </a:fillRef>
          <a:effectRef idx="2">
            <a:schemeClr val="accent2"/>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POLICE VIOLENCE</a:t>
            </a:r>
          </a:p>
        </p:txBody>
      </p:sp>
      <p:sp>
        <p:nvSpPr>
          <p:cNvPr id="43" name="Cube 42"/>
          <p:cNvSpPr/>
          <p:nvPr/>
        </p:nvSpPr>
        <p:spPr>
          <a:xfrm rot="21261219">
            <a:off x="8078788" y="2806700"/>
            <a:ext cx="1949450" cy="579438"/>
          </a:xfrm>
          <a:prstGeom prst="cube">
            <a:avLst/>
          </a:prstGeom>
        </p:spPr>
        <p:style>
          <a:lnRef idx="1">
            <a:schemeClr val="accent2"/>
          </a:lnRef>
          <a:fillRef idx="3">
            <a:schemeClr val="accent2"/>
          </a:fillRef>
          <a:effectRef idx="2">
            <a:schemeClr val="accent2"/>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HIGHEST HOMICIDE RATES</a:t>
            </a:r>
          </a:p>
        </p:txBody>
      </p:sp>
      <p:sp>
        <p:nvSpPr>
          <p:cNvPr id="44" name="Cube 43"/>
          <p:cNvSpPr/>
          <p:nvPr/>
        </p:nvSpPr>
        <p:spPr>
          <a:xfrm rot="154864">
            <a:off x="8170864" y="2314575"/>
            <a:ext cx="1951037" cy="552450"/>
          </a:xfrm>
          <a:prstGeom prst="cube">
            <a:avLst/>
          </a:prstGeom>
        </p:spPr>
        <p:style>
          <a:lnRef idx="1">
            <a:schemeClr val="accent2"/>
          </a:lnRef>
          <a:fillRef idx="3">
            <a:schemeClr val="accent2"/>
          </a:fillRef>
          <a:effectRef idx="2">
            <a:schemeClr val="accent2"/>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MASS INCARCERATION</a:t>
            </a:r>
          </a:p>
        </p:txBody>
      </p:sp>
      <p:sp>
        <p:nvSpPr>
          <p:cNvPr id="45" name="Cube 44"/>
          <p:cNvSpPr/>
          <p:nvPr/>
        </p:nvSpPr>
        <p:spPr>
          <a:xfrm rot="21436727">
            <a:off x="8378825" y="1727201"/>
            <a:ext cx="1855788" cy="563563"/>
          </a:xfrm>
          <a:prstGeom prst="cube">
            <a:avLst/>
          </a:prstGeom>
        </p:spPr>
        <p:style>
          <a:lnRef idx="1">
            <a:schemeClr val="accent2"/>
          </a:lnRef>
          <a:fillRef idx="3">
            <a:schemeClr val="accent2"/>
          </a:fillRef>
          <a:effectRef idx="2">
            <a:schemeClr val="accent2"/>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HEALTH DISPARITIES</a:t>
            </a:r>
          </a:p>
        </p:txBody>
      </p:sp>
      <p:sp>
        <p:nvSpPr>
          <p:cNvPr id="46" name="Cube 45"/>
          <p:cNvSpPr/>
          <p:nvPr/>
        </p:nvSpPr>
        <p:spPr>
          <a:xfrm rot="154864">
            <a:off x="8261350" y="1157289"/>
            <a:ext cx="2260600" cy="669925"/>
          </a:xfrm>
          <a:prstGeom prst="cube">
            <a:avLst/>
          </a:prstGeom>
        </p:spPr>
        <p:style>
          <a:lnRef idx="1">
            <a:schemeClr val="accent2"/>
          </a:lnRef>
          <a:fillRef idx="3">
            <a:schemeClr val="accent2"/>
          </a:fillRef>
          <a:effectRef idx="2">
            <a:schemeClr val="accent2"/>
          </a:effectRef>
          <a:fontRef idx="minor">
            <a:schemeClr val="lt1"/>
          </a:fontRef>
        </p:style>
        <p:txBody>
          <a:bodyPr anchor="ctr"/>
          <a:lstStyle/>
          <a:p>
            <a:pPr algn="ctr" eaLnBrk="0" fontAlgn="base" hangingPunct="0">
              <a:spcBef>
                <a:spcPct val="0"/>
              </a:spcBef>
              <a:spcAft>
                <a:spcPct val="0"/>
              </a:spcAft>
              <a:defRPr/>
            </a:pPr>
            <a:r>
              <a:rPr lang="en-US" sz="1200" b="1">
                <a:solidFill>
                  <a:prstClr val="white"/>
                </a:solidFill>
                <a:latin typeface="Rockwell" panose="02060603020205020403"/>
              </a:rPr>
              <a:t>NEGATIVE STEREOTYPES AND MICROAGRESSIONS</a:t>
            </a:r>
          </a:p>
        </p:txBody>
      </p:sp>
      <p:sp>
        <p:nvSpPr>
          <p:cNvPr id="2" name="TextBox 1">
            <a:extLst>
              <a:ext uri="{FF2B5EF4-FFF2-40B4-BE49-F238E27FC236}">
                <a16:creationId xmlns:a16="http://schemas.microsoft.com/office/drawing/2014/main" id="{61B91C7E-A640-42AD-B8F6-CEC4BD88ACC1}"/>
              </a:ext>
            </a:extLst>
          </p:cNvPr>
          <p:cNvSpPr txBox="1"/>
          <p:nvPr/>
        </p:nvSpPr>
        <p:spPr>
          <a:xfrm>
            <a:off x="9612381" y="6397151"/>
            <a:ext cx="3219450" cy="369332"/>
          </a:xfrm>
          <a:prstGeom prst="rect">
            <a:avLst/>
          </a:prstGeom>
          <a:noFill/>
        </p:spPr>
        <p:txBody>
          <a:bodyPr wrap="square" rtlCol="0">
            <a:spAutoFit/>
          </a:bodyPr>
          <a:lstStyle/>
          <a:p>
            <a:r>
              <a:rPr lang="en-US" err="1"/>
              <a:t>Andrasik</a:t>
            </a:r>
            <a:r>
              <a:rPr lang="en-US"/>
              <a:t>, USCA, 2018</a:t>
            </a:r>
          </a:p>
        </p:txBody>
      </p:sp>
      <p:sp>
        <p:nvSpPr>
          <p:cNvPr id="3" name="Slide Number Placeholder 2">
            <a:extLst>
              <a:ext uri="{FF2B5EF4-FFF2-40B4-BE49-F238E27FC236}">
                <a16:creationId xmlns:a16="http://schemas.microsoft.com/office/drawing/2014/main" id="{42F0630A-1C12-47D3-BFF2-32BFE51082CC}"/>
              </a:ext>
            </a:extLst>
          </p:cNvPr>
          <p:cNvSpPr>
            <a:spLocks noGrp="1"/>
          </p:cNvSpPr>
          <p:nvPr>
            <p:ph type="sldNum" sz="quarter" idx="10"/>
          </p:nvPr>
        </p:nvSpPr>
        <p:spPr/>
        <p:txBody>
          <a:bodyPr/>
          <a:lstStyle/>
          <a:p>
            <a:fld id="{931B8EB6-028A-419C-BECF-3B4E461B649A}" type="slidenum">
              <a:rPr lang="en-US" smtClean="0"/>
              <a:t>39</a:t>
            </a:fld>
            <a:endParaRPr lang="en-US"/>
          </a:p>
        </p:txBody>
      </p:sp>
    </p:spTree>
    <p:extLst>
      <p:ext uri="{BB962C8B-B14F-4D97-AF65-F5344CB8AC3E}">
        <p14:creationId xmlns:p14="http://schemas.microsoft.com/office/powerpoint/2010/main" val="16376781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50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100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1000" fill="hold"/>
                                        <p:tgtEl>
                                          <p:spTgt spid="34"/>
                                        </p:tgtEl>
                                        <p:attrNameLst>
                                          <p:attrName>ppt_x</p:attrName>
                                        </p:attrNameLst>
                                      </p:cBhvr>
                                      <p:tavLst>
                                        <p:tav tm="0">
                                          <p:val>
                                            <p:strVal val="#ppt_x"/>
                                          </p:val>
                                        </p:tav>
                                        <p:tav tm="100000">
                                          <p:val>
                                            <p:strVal val="#ppt_x"/>
                                          </p:val>
                                        </p:tav>
                                      </p:tavLst>
                                    </p:anim>
                                    <p:anim calcmode="lin" valueType="num">
                                      <p:cBhvr additive="base">
                                        <p:cTn id="19" dur="1000" fill="hold"/>
                                        <p:tgtEl>
                                          <p:spTgt spid="34"/>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60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1000" fill="hold"/>
                                        <p:tgtEl>
                                          <p:spTgt spid="27"/>
                                        </p:tgtEl>
                                        <p:attrNameLst>
                                          <p:attrName>ppt_x</p:attrName>
                                        </p:attrNameLst>
                                      </p:cBhvr>
                                      <p:tavLst>
                                        <p:tav tm="0">
                                          <p:val>
                                            <p:strVal val="#ppt_x"/>
                                          </p:val>
                                        </p:tav>
                                        <p:tav tm="100000">
                                          <p:val>
                                            <p:strVal val="#ppt_x"/>
                                          </p:val>
                                        </p:tav>
                                      </p:tavLst>
                                    </p:anim>
                                    <p:anim calcmode="lin" valueType="num">
                                      <p:cBhvr additive="base">
                                        <p:cTn id="23" dur="1000" fill="hold"/>
                                        <p:tgtEl>
                                          <p:spTgt spid="27"/>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160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1000" fill="hold"/>
                                        <p:tgtEl>
                                          <p:spTgt spid="33"/>
                                        </p:tgtEl>
                                        <p:attrNameLst>
                                          <p:attrName>ppt_x</p:attrName>
                                        </p:attrNameLst>
                                      </p:cBhvr>
                                      <p:tavLst>
                                        <p:tav tm="0">
                                          <p:val>
                                            <p:strVal val="#ppt_x"/>
                                          </p:val>
                                        </p:tav>
                                        <p:tav tm="100000">
                                          <p:val>
                                            <p:strVal val="#ppt_x"/>
                                          </p:val>
                                        </p:tav>
                                      </p:tavLst>
                                    </p:anim>
                                    <p:anim calcmode="lin" valueType="num">
                                      <p:cBhvr additive="base">
                                        <p:cTn id="27" dur="1000" fill="hold"/>
                                        <p:tgtEl>
                                          <p:spTgt spid="33"/>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250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000" fill="hold"/>
                                        <p:tgtEl>
                                          <p:spTgt spid="35"/>
                                        </p:tgtEl>
                                        <p:attrNameLst>
                                          <p:attrName>ppt_x</p:attrName>
                                        </p:attrNameLst>
                                      </p:cBhvr>
                                      <p:tavLst>
                                        <p:tav tm="0">
                                          <p:val>
                                            <p:strVal val="#ppt_x"/>
                                          </p:val>
                                        </p:tav>
                                        <p:tav tm="100000">
                                          <p:val>
                                            <p:strVal val="#ppt_x"/>
                                          </p:val>
                                        </p:tav>
                                      </p:tavLst>
                                    </p:anim>
                                    <p:anim calcmode="lin" valueType="num">
                                      <p:cBhvr additive="base">
                                        <p:cTn id="31" dur="1000" fill="hold"/>
                                        <p:tgtEl>
                                          <p:spTgt spid="35"/>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32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1000" fill="hold"/>
                                        <p:tgtEl>
                                          <p:spTgt spid="36"/>
                                        </p:tgtEl>
                                        <p:attrNameLst>
                                          <p:attrName>ppt_x</p:attrName>
                                        </p:attrNameLst>
                                      </p:cBhvr>
                                      <p:tavLst>
                                        <p:tav tm="0">
                                          <p:val>
                                            <p:strVal val="#ppt_x"/>
                                          </p:val>
                                        </p:tav>
                                        <p:tav tm="100000">
                                          <p:val>
                                            <p:strVal val="#ppt_x"/>
                                          </p:val>
                                        </p:tav>
                                      </p:tavLst>
                                    </p:anim>
                                    <p:anim calcmode="lin" valueType="num">
                                      <p:cBhvr additive="base">
                                        <p:cTn id="35" dur="1000" fill="hold"/>
                                        <p:tgtEl>
                                          <p:spTgt spid="36"/>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400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1000" fill="hold"/>
                                        <p:tgtEl>
                                          <p:spTgt spid="37"/>
                                        </p:tgtEl>
                                        <p:attrNameLst>
                                          <p:attrName>ppt_x</p:attrName>
                                        </p:attrNameLst>
                                      </p:cBhvr>
                                      <p:tavLst>
                                        <p:tav tm="0">
                                          <p:val>
                                            <p:strVal val="#ppt_x"/>
                                          </p:val>
                                        </p:tav>
                                        <p:tav tm="100000">
                                          <p:val>
                                            <p:strVal val="#ppt_x"/>
                                          </p:val>
                                        </p:tav>
                                      </p:tavLst>
                                    </p:anim>
                                    <p:anim calcmode="lin" valueType="num">
                                      <p:cBhvr additive="base">
                                        <p:cTn id="39" dur="10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470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1000" fill="hold"/>
                                        <p:tgtEl>
                                          <p:spTgt spid="38"/>
                                        </p:tgtEl>
                                        <p:attrNameLst>
                                          <p:attrName>ppt_x</p:attrName>
                                        </p:attrNameLst>
                                      </p:cBhvr>
                                      <p:tavLst>
                                        <p:tav tm="0">
                                          <p:val>
                                            <p:strVal val="#ppt_x"/>
                                          </p:val>
                                        </p:tav>
                                        <p:tav tm="100000">
                                          <p:val>
                                            <p:strVal val="#ppt_x"/>
                                          </p:val>
                                        </p:tav>
                                      </p:tavLst>
                                    </p:anim>
                                    <p:anim calcmode="lin" valueType="num">
                                      <p:cBhvr additive="base">
                                        <p:cTn id="43" dur="1000" fill="hold"/>
                                        <p:tgtEl>
                                          <p:spTgt spid="38"/>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540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1000" fill="hold"/>
                                        <p:tgtEl>
                                          <p:spTgt spid="39"/>
                                        </p:tgtEl>
                                        <p:attrNameLst>
                                          <p:attrName>ppt_x</p:attrName>
                                        </p:attrNameLst>
                                      </p:cBhvr>
                                      <p:tavLst>
                                        <p:tav tm="0">
                                          <p:val>
                                            <p:strVal val="#ppt_x"/>
                                          </p:val>
                                        </p:tav>
                                        <p:tav tm="100000">
                                          <p:val>
                                            <p:strVal val="#ppt_x"/>
                                          </p:val>
                                        </p:tav>
                                      </p:tavLst>
                                    </p:anim>
                                    <p:anim calcmode="lin" valueType="num">
                                      <p:cBhvr additive="base">
                                        <p:cTn id="47" dur="1000" fill="hold"/>
                                        <p:tgtEl>
                                          <p:spTgt spid="39"/>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590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1000" fill="hold"/>
                                        <p:tgtEl>
                                          <p:spTgt spid="40"/>
                                        </p:tgtEl>
                                        <p:attrNameLst>
                                          <p:attrName>ppt_x</p:attrName>
                                        </p:attrNameLst>
                                      </p:cBhvr>
                                      <p:tavLst>
                                        <p:tav tm="0">
                                          <p:val>
                                            <p:strVal val="#ppt_x"/>
                                          </p:val>
                                        </p:tav>
                                        <p:tav tm="100000">
                                          <p:val>
                                            <p:strVal val="#ppt_x"/>
                                          </p:val>
                                        </p:tav>
                                      </p:tavLst>
                                    </p:anim>
                                    <p:anim calcmode="lin" valueType="num">
                                      <p:cBhvr additive="base">
                                        <p:cTn id="51" dur="10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000" fill="hold"/>
                                        <p:tgtEl>
                                          <p:spTgt spid="21"/>
                                        </p:tgtEl>
                                        <p:attrNameLst>
                                          <p:attrName>ppt_x</p:attrName>
                                        </p:attrNameLst>
                                      </p:cBhvr>
                                      <p:tavLst>
                                        <p:tav tm="0">
                                          <p:val>
                                            <p:strVal val="#ppt_x"/>
                                          </p:val>
                                        </p:tav>
                                        <p:tav tm="100000">
                                          <p:val>
                                            <p:strVal val="#ppt_x"/>
                                          </p:val>
                                        </p:tav>
                                      </p:tavLst>
                                    </p:anim>
                                    <p:anim calcmode="lin" valueType="num">
                                      <p:cBhvr additive="base">
                                        <p:cTn id="57" dur="1000" fill="hold"/>
                                        <p:tgtEl>
                                          <p:spTgt spid="21"/>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90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1000" fill="hold"/>
                                        <p:tgtEl>
                                          <p:spTgt spid="22"/>
                                        </p:tgtEl>
                                        <p:attrNameLst>
                                          <p:attrName>ppt_x</p:attrName>
                                        </p:attrNameLst>
                                      </p:cBhvr>
                                      <p:tavLst>
                                        <p:tav tm="0">
                                          <p:val>
                                            <p:strVal val="#ppt_x"/>
                                          </p:val>
                                        </p:tav>
                                        <p:tav tm="100000">
                                          <p:val>
                                            <p:strVal val="#ppt_x"/>
                                          </p:val>
                                        </p:tav>
                                      </p:tavLst>
                                    </p:anim>
                                    <p:anim calcmode="lin" valueType="num">
                                      <p:cBhvr additive="base">
                                        <p:cTn id="61" dur="1000" fill="hold"/>
                                        <p:tgtEl>
                                          <p:spTgt spid="22"/>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180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1000" fill="hold"/>
                                        <p:tgtEl>
                                          <p:spTgt spid="23"/>
                                        </p:tgtEl>
                                        <p:attrNameLst>
                                          <p:attrName>ppt_x</p:attrName>
                                        </p:attrNameLst>
                                      </p:cBhvr>
                                      <p:tavLst>
                                        <p:tav tm="0">
                                          <p:val>
                                            <p:strVal val="#ppt_x"/>
                                          </p:val>
                                        </p:tav>
                                        <p:tav tm="100000">
                                          <p:val>
                                            <p:strVal val="#ppt_x"/>
                                          </p:val>
                                        </p:tav>
                                      </p:tavLst>
                                    </p:anim>
                                    <p:anim calcmode="lin" valueType="num">
                                      <p:cBhvr additive="base">
                                        <p:cTn id="65" dur="1000" fill="hold"/>
                                        <p:tgtEl>
                                          <p:spTgt spid="23"/>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2500"/>
                                  </p:stCondLst>
                                  <p:childTnLst>
                                    <p:set>
                                      <p:cBhvr>
                                        <p:cTn id="67" dur="1" fill="hold">
                                          <p:stCondLst>
                                            <p:cond delay="0"/>
                                          </p:stCondLst>
                                        </p:cTn>
                                        <p:tgtEl>
                                          <p:spTgt spid="24"/>
                                        </p:tgtEl>
                                        <p:attrNameLst>
                                          <p:attrName>style.visibility</p:attrName>
                                        </p:attrNameLst>
                                      </p:cBhvr>
                                      <p:to>
                                        <p:strVal val="visible"/>
                                      </p:to>
                                    </p:set>
                                    <p:anim calcmode="lin" valueType="num">
                                      <p:cBhvr additive="base">
                                        <p:cTn id="68" dur="1000" fill="hold"/>
                                        <p:tgtEl>
                                          <p:spTgt spid="24"/>
                                        </p:tgtEl>
                                        <p:attrNameLst>
                                          <p:attrName>ppt_x</p:attrName>
                                        </p:attrNameLst>
                                      </p:cBhvr>
                                      <p:tavLst>
                                        <p:tav tm="0">
                                          <p:val>
                                            <p:strVal val="#ppt_x"/>
                                          </p:val>
                                        </p:tav>
                                        <p:tav tm="100000">
                                          <p:val>
                                            <p:strVal val="#ppt_x"/>
                                          </p:val>
                                        </p:tav>
                                      </p:tavLst>
                                    </p:anim>
                                    <p:anim calcmode="lin" valueType="num">
                                      <p:cBhvr additive="base">
                                        <p:cTn id="69" dur="1000" fill="hold"/>
                                        <p:tgtEl>
                                          <p:spTgt spid="24"/>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340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1000" fill="hold"/>
                                        <p:tgtEl>
                                          <p:spTgt spid="25"/>
                                        </p:tgtEl>
                                        <p:attrNameLst>
                                          <p:attrName>ppt_x</p:attrName>
                                        </p:attrNameLst>
                                      </p:cBhvr>
                                      <p:tavLst>
                                        <p:tav tm="0">
                                          <p:val>
                                            <p:strVal val="#ppt_x"/>
                                          </p:val>
                                        </p:tav>
                                        <p:tav tm="100000">
                                          <p:val>
                                            <p:strVal val="#ppt_x"/>
                                          </p:val>
                                        </p:tav>
                                      </p:tavLst>
                                    </p:anim>
                                    <p:anim calcmode="lin" valueType="num">
                                      <p:cBhvr additive="base">
                                        <p:cTn id="73" dur="1000" fill="hold"/>
                                        <p:tgtEl>
                                          <p:spTgt spid="25"/>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4200"/>
                                  </p:stCondLst>
                                  <p:childTnLst>
                                    <p:set>
                                      <p:cBhvr>
                                        <p:cTn id="75" dur="1" fill="hold">
                                          <p:stCondLst>
                                            <p:cond delay="0"/>
                                          </p:stCondLst>
                                        </p:cTn>
                                        <p:tgtEl>
                                          <p:spTgt spid="26"/>
                                        </p:tgtEl>
                                        <p:attrNameLst>
                                          <p:attrName>style.visibility</p:attrName>
                                        </p:attrNameLst>
                                      </p:cBhvr>
                                      <p:to>
                                        <p:strVal val="visible"/>
                                      </p:to>
                                    </p:set>
                                    <p:anim calcmode="lin" valueType="num">
                                      <p:cBhvr additive="base">
                                        <p:cTn id="76" dur="1000" fill="hold"/>
                                        <p:tgtEl>
                                          <p:spTgt spid="26"/>
                                        </p:tgtEl>
                                        <p:attrNameLst>
                                          <p:attrName>ppt_x</p:attrName>
                                        </p:attrNameLst>
                                      </p:cBhvr>
                                      <p:tavLst>
                                        <p:tav tm="0">
                                          <p:val>
                                            <p:strVal val="#ppt_x"/>
                                          </p:val>
                                        </p:tav>
                                        <p:tav tm="100000">
                                          <p:val>
                                            <p:strVal val="#ppt_x"/>
                                          </p:val>
                                        </p:tav>
                                      </p:tavLst>
                                    </p:anim>
                                    <p:anim calcmode="lin" valueType="num">
                                      <p:cBhvr additive="base">
                                        <p:cTn id="77" dur="1000" fill="hold"/>
                                        <p:tgtEl>
                                          <p:spTgt spid="26"/>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5000"/>
                                  </p:stCondLst>
                                  <p:childTnLst>
                                    <p:set>
                                      <p:cBhvr>
                                        <p:cTn id="79" dur="1" fill="hold">
                                          <p:stCondLst>
                                            <p:cond delay="0"/>
                                          </p:stCondLst>
                                        </p:cTn>
                                        <p:tgtEl>
                                          <p:spTgt spid="29"/>
                                        </p:tgtEl>
                                        <p:attrNameLst>
                                          <p:attrName>style.visibility</p:attrName>
                                        </p:attrNameLst>
                                      </p:cBhvr>
                                      <p:to>
                                        <p:strVal val="visible"/>
                                      </p:to>
                                    </p:set>
                                    <p:anim calcmode="lin" valueType="num">
                                      <p:cBhvr additive="base">
                                        <p:cTn id="80" dur="1000" fill="hold"/>
                                        <p:tgtEl>
                                          <p:spTgt spid="29"/>
                                        </p:tgtEl>
                                        <p:attrNameLst>
                                          <p:attrName>ppt_x</p:attrName>
                                        </p:attrNameLst>
                                      </p:cBhvr>
                                      <p:tavLst>
                                        <p:tav tm="0">
                                          <p:val>
                                            <p:strVal val="#ppt_x"/>
                                          </p:val>
                                        </p:tav>
                                        <p:tav tm="100000">
                                          <p:val>
                                            <p:strVal val="#ppt_x"/>
                                          </p:val>
                                        </p:tav>
                                      </p:tavLst>
                                    </p:anim>
                                    <p:anim calcmode="lin" valueType="num">
                                      <p:cBhvr additive="base">
                                        <p:cTn id="81" dur="1000" fill="hold"/>
                                        <p:tgtEl>
                                          <p:spTgt spid="29"/>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6000"/>
                                  </p:stCondLst>
                                  <p:childTnLst>
                                    <p:set>
                                      <p:cBhvr>
                                        <p:cTn id="83" dur="1" fill="hold">
                                          <p:stCondLst>
                                            <p:cond delay="0"/>
                                          </p:stCondLst>
                                        </p:cTn>
                                        <p:tgtEl>
                                          <p:spTgt spid="41"/>
                                        </p:tgtEl>
                                        <p:attrNameLst>
                                          <p:attrName>style.visibility</p:attrName>
                                        </p:attrNameLst>
                                      </p:cBhvr>
                                      <p:to>
                                        <p:strVal val="visible"/>
                                      </p:to>
                                    </p:set>
                                    <p:anim calcmode="lin" valueType="num">
                                      <p:cBhvr additive="base">
                                        <p:cTn id="84" dur="1000" fill="hold"/>
                                        <p:tgtEl>
                                          <p:spTgt spid="41"/>
                                        </p:tgtEl>
                                        <p:attrNameLst>
                                          <p:attrName>ppt_x</p:attrName>
                                        </p:attrNameLst>
                                      </p:cBhvr>
                                      <p:tavLst>
                                        <p:tav tm="0">
                                          <p:val>
                                            <p:strVal val="#ppt_x"/>
                                          </p:val>
                                        </p:tav>
                                        <p:tav tm="100000">
                                          <p:val>
                                            <p:strVal val="#ppt_x"/>
                                          </p:val>
                                        </p:tav>
                                      </p:tavLst>
                                    </p:anim>
                                    <p:anim calcmode="lin" valueType="num">
                                      <p:cBhvr additive="base">
                                        <p:cTn id="85"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1"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 calcmode="lin" valueType="num">
                                      <p:cBhvr additive="base">
                                        <p:cTn id="90" dur="1000" fill="hold"/>
                                        <p:tgtEl>
                                          <p:spTgt spid="42"/>
                                        </p:tgtEl>
                                        <p:attrNameLst>
                                          <p:attrName>ppt_x</p:attrName>
                                        </p:attrNameLst>
                                      </p:cBhvr>
                                      <p:tavLst>
                                        <p:tav tm="0">
                                          <p:val>
                                            <p:strVal val="#ppt_x"/>
                                          </p:val>
                                        </p:tav>
                                        <p:tav tm="100000">
                                          <p:val>
                                            <p:strVal val="#ppt_x"/>
                                          </p:val>
                                        </p:tav>
                                      </p:tavLst>
                                    </p:anim>
                                    <p:anim calcmode="lin" valueType="num">
                                      <p:cBhvr additive="base">
                                        <p:cTn id="91" dur="1000" fill="hold"/>
                                        <p:tgtEl>
                                          <p:spTgt spid="42"/>
                                        </p:tgtEl>
                                        <p:attrNameLst>
                                          <p:attrName>ppt_y</p:attrName>
                                        </p:attrNameLst>
                                      </p:cBhvr>
                                      <p:tavLst>
                                        <p:tav tm="0">
                                          <p:val>
                                            <p:strVal val="0-#ppt_h/2"/>
                                          </p:val>
                                        </p:tav>
                                        <p:tav tm="100000">
                                          <p:val>
                                            <p:strVal val="#ppt_y"/>
                                          </p:val>
                                        </p:tav>
                                      </p:tavLst>
                                    </p:anim>
                                  </p:childTnLst>
                                </p:cTn>
                              </p:par>
                              <p:par>
                                <p:cTn id="92" presetID="2" presetClass="entr" presetSubtype="1" fill="hold" grpId="0" nodeType="withEffect">
                                  <p:stCondLst>
                                    <p:cond delay="900"/>
                                  </p:stCondLst>
                                  <p:childTnLst>
                                    <p:set>
                                      <p:cBhvr>
                                        <p:cTn id="93" dur="1" fill="hold">
                                          <p:stCondLst>
                                            <p:cond delay="0"/>
                                          </p:stCondLst>
                                        </p:cTn>
                                        <p:tgtEl>
                                          <p:spTgt spid="43"/>
                                        </p:tgtEl>
                                        <p:attrNameLst>
                                          <p:attrName>style.visibility</p:attrName>
                                        </p:attrNameLst>
                                      </p:cBhvr>
                                      <p:to>
                                        <p:strVal val="visible"/>
                                      </p:to>
                                    </p:set>
                                    <p:anim calcmode="lin" valueType="num">
                                      <p:cBhvr additive="base">
                                        <p:cTn id="94" dur="1000" fill="hold"/>
                                        <p:tgtEl>
                                          <p:spTgt spid="43"/>
                                        </p:tgtEl>
                                        <p:attrNameLst>
                                          <p:attrName>ppt_x</p:attrName>
                                        </p:attrNameLst>
                                      </p:cBhvr>
                                      <p:tavLst>
                                        <p:tav tm="0">
                                          <p:val>
                                            <p:strVal val="#ppt_x"/>
                                          </p:val>
                                        </p:tav>
                                        <p:tav tm="100000">
                                          <p:val>
                                            <p:strVal val="#ppt_x"/>
                                          </p:val>
                                        </p:tav>
                                      </p:tavLst>
                                    </p:anim>
                                    <p:anim calcmode="lin" valueType="num">
                                      <p:cBhvr additive="base">
                                        <p:cTn id="95" dur="1000" fill="hold"/>
                                        <p:tgtEl>
                                          <p:spTgt spid="43"/>
                                        </p:tgtEl>
                                        <p:attrNameLst>
                                          <p:attrName>ppt_y</p:attrName>
                                        </p:attrNameLst>
                                      </p:cBhvr>
                                      <p:tavLst>
                                        <p:tav tm="0">
                                          <p:val>
                                            <p:strVal val="0-#ppt_h/2"/>
                                          </p:val>
                                        </p:tav>
                                        <p:tav tm="100000">
                                          <p:val>
                                            <p:strVal val="#ppt_y"/>
                                          </p:val>
                                        </p:tav>
                                      </p:tavLst>
                                    </p:anim>
                                  </p:childTnLst>
                                </p:cTn>
                              </p:par>
                              <p:par>
                                <p:cTn id="96" presetID="2" presetClass="entr" presetSubtype="1" fill="hold" grpId="0" nodeType="withEffect">
                                  <p:stCondLst>
                                    <p:cond delay="1800"/>
                                  </p:stCondLst>
                                  <p:childTnLst>
                                    <p:set>
                                      <p:cBhvr>
                                        <p:cTn id="97" dur="1" fill="hold">
                                          <p:stCondLst>
                                            <p:cond delay="0"/>
                                          </p:stCondLst>
                                        </p:cTn>
                                        <p:tgtEl>
                                          <p:spTgt spid="44"/>
                                        </p:tgtEl>
                                        <p:attrNameLst>
                                          <p:attrName>style.visibility</p:attrName>
                                        </p:attrNameLst>
                                      </p:cBhvr>
                                      <p:to>
                                        <p:strVal val="visible"/>
                                      </p:to>
                                    </p:set>
                                    <p:anim calcmode="lin" valueType="num">
                                      <p:cBhvr additive="base">
                                        <p:cTn id="98" dur="1000" fill="hold"/>
                                        <p:tgtEl>
                                          <p:spTgt spid="44"/>
                                        </p:tgtEl>
                                        <p:attrNameLst>
                                          <p:attrName>ppt_x</p:attrName>
                                        </p:attrNameLst>
                                      </p:cBhvr>
                                      <p:tavLst>
                                        <p:tav tm="0">
                                          <p:val>
                                            <p:strVal val="#ppt_x"/>
                                          </p:val>
                                        </p:tav>
                                        <p:tav tm="100000">
                                          <p:val>
                                            <p:strVal val="#ppt_x"/>
                                          </p:val>
                                        </p:tav>
                                      </p:tavLst>
                                    </p:anim>
                                    <p:anim calcmode="lin" valueType="num">
                                      <p:cBhvr additive="base">
                                        <p:cTn id="99" dur="1000" fill="hold"/>
                                        <p:tgtEl>
                                          <p:spTgt spid="44"/>
                                        </p:tgtEl>
                                        <p:attrNameLst>
                                          <p:attrName>ppt_y</p:attrName>
                                        </p:attrNameLst>
                                      </p:cBhvr>
                                      <p:tavLst>
                                        <p:tav tm="0">
                                          <p:val>
                                            <p:strVal val="0-#ppt_h/2"/>
                                          </p:val>
                                        </p:tav>
                                        <p:tav tm="100000">
                                          <p:val>
                                            <p:strVal val="#ppt_y"/>
                                          </p:val>
                                        </p:tav>
                                      </p:tavLst>
                                    </p:anim>
                                  </p:childTnLst>
                                </p:cTn>
                              </p:par>
                              <p:par>
                                <p:cTn id="100" presetID="2" presetClass="entr" presetSubtype="1" fill="hold" grpId="0" nodeType="withEffect">
                                  <p:stCondLst>
                                    <p:cond delay="2700"/>
                                  </p:stCondLst>
                                  <p:childTnLst>
                                    <p:set>
                                      <p:cBhvr>
                                        <p:cTn id="101" dur="1" fill="hold">
                                          <p:stCondLst>
                                            <p:cond delay="0"/>
                                          </p:stCondLst>
                                        </p:cTn>
                                        <p:tgtEl>
                                          <p:spTgt spid="45"/>
                                        </p:tgtEl>
                                        <p:attrNameLst>
                                          <p:attrName>style.visibility</p:attrName>
                                        </p:attrNameLst>
                                      </p:cBhvr>
                                      <p:to>
                                        <p:strVal val="visible"/>
                                      </p:to>
                                    </p:set>
                                    <p:anim calcmode="lin" valueType="num">
                                      <p:cBhvr additive="base">
                                        <p:cTn id="102" dur="1000" fill="hold"/>
                                        <p:tgtEl>
                                          <p:spTgt spid="45"/>
                                        </p:tgtEl>
                                        <p:attrNameLst>
                                          <p:attrName>ppt_x</p:attrName>
                                        </p:attrNameLst>
                                      </p:cBhvr>
                                      <p:tavLst>
                                        <p:tav tm="0">
                                          <p:val>
                                            <p:strVal val="#ppt_x"/>
                                          </p:val>
                                        </p:tav>
                                        <p:tav tm="100000">
                                          <p:val>
                                            <p:strVal val="#ppt_x"/>
                                          </p:val>
                                        </p:tav>
                                      </p:tavLst>
                                    </p:anim>
                                    <p:anim calcmode="lin" valueType="num">
                                      <p:cBhvr additive="base">
                                        <p:cTn id="103" dur="1000" fill="hold"/>
                                        <p:tgtEl>
                                          <p:spTgt spid="45"/>
                                        </p:tgtEl>
                                        <p:attrNameLst>
                                          <p:attrName>ppt_y</p:attrName>
                                        </p:attrNameLst>
                                      </p:cBhvr>
                                      <p:tavLst>
                                        <p:tav tm="0">
                                          <p:val>
                                            <p:strVal val="0-#ppt_h/2"/>
                                          </p:val>
                                        </p:tav>
                                        <p:tav tm="100000">
                                          <p:val>
                                            <p:strVal val="#ppt_y"/>
                                          </p:val>
                                        </p:tav>
                                      </p:tavLst>
                                    </p:anim>
                                  </p:childTnLst>
                                </p:cTn>
                              </p:par>
                              <p:par>
                                <p:cTn id="104" presetID="2" presetClass="entr" presetSubtype="1" fill="hold" grpId="0" nodeType="withEffect">
                                  <p:stCondLst>
                                    <p:cond delay="180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1000" fill="hold"/>
                                        <p:tgtEl>
                                          <p:spTgt spid="46"/>
                                        </p:tgtEl>
                                        <p:attrNameLst>
                                          <p:attrName>ppt_x</p:attrName>
                                        </p:attrNameLst>
                                      </p:cBhvr>
                                      <p:tavLst>
                                        <p:tav tm="0">
                                          <p:val>
                                            <p:strVal val="#ppt_x"/>
                                          </p:val>
                                        </p:tav>
                                        <p:tav tm="100000">
                                          <p:val>
                                            <p:strVal val="#ppt_x"/>
                                          </p:val>
                                        </p:tav>
                                      </p:tavLst>
                                    </p:anim>
                                    <p:anim calcmode="lin" valueType="num">
                                      <p:cBhvr additive="base">
                                        <p:cTn id="107" dur="1000" fill="hold"/>
                                        <p:tgtEl>
                                          <p:spTgt spid="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33" grpId="0" animBg="1"/>
      <p:bldP spid="35" grpId="0" animBg="1"/>
      <p:bldP spid="36" grpId="0" animBg="1"/>
      <p:bldP spid="37" grpId="0" animBg="1"/>
      <p:bldP spid="38" grpId="0" animBg="1"/>
      <p:bldP spid="39" grpId="0" animBg="1"/>
      <p:bldP spid="40" grpId="0" animBg="1"/>
      <p:bldP spid="21" grpId="0" animBg="1"/>
      <p:bldP spid="22" grpId="0" animBg="1"/>
      <p:bldP spid="23" grpId="0" animBg="1"/>
      <p:bldP spid="24" grpId="0" animBg="1"/>
      <p:bldP spid="25" grpId="0" animBg="1"/>
      <p:bldP spid="26" grpId="0" animBg="1"/>
      <p:bldP spid="29" grpId="0" animBg="1"/>
      <p:bldP spid="41" grpId="0" animBg="1"/>
      <p:bldP spid="42" grpId="0" animBg="1"/>
      <p:bldP spid="43" grpId="0" animBg="1"/>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1366-DF1F-4445-89CE-0DFB46A02DE4}"/>
              </a:ext>
            </a:extLst>
          </p:cNvPr>
          <p:cNvSpPr>
            <a:spLocks noGrp="1"/>
          </p:cNvSpPr>
          <p:nvPr>
            <p:ph type="title"/>
          </p:nvPr>
        </p:nvSpPr>
        <p:spPr>
          <a:xfrm>
            <a:off x="881743" y="363407"/>
            <a:ext cx="7717971" cy="765807"/>
          </a:xfrm>
        </p:spPr>
        <p:txBody>
          <a:bodyPr>
            <a:normAutofit/>
          </a:bodyPr>
          <a:lstStyle/>
          <a:p>
            <a:r>
              <a:rPr lang="en-US" sz="3500"/>
              <a:t>Learning Objectives</a:t>
            </a:r>
          </a:p>
        </p:txBody>
      </p:sp>
      <p:sp>
        <p:nvSpPr>
          <p:cNvPr id="48" name="Content Placeholder 2">
            <a:extLst>
              <a:ext uri="{FF2B5EF4-FFF2-40B4-BE49-F238E27FC236}">
                <a16:creationId xmlns:a16="http://schemas.microsoft.com/office/drawing/2014/main" id="{224994AA-DA62-4CCB-AC29-5A571D793702}"/>
              </a:ext>
            </a:extLst>
          </p:cNvPr>
          <p:cNvSpPr>
            <a:spLocks noGrp="1"/>
          </p:cNvSpPr>
          <p:nvPr>
            <p:ph idx="1"/>
          </p:nvPr>
        </p:nvSpPr>
        <p:spPr>
          <a:xfrm>
            <a:off x="631371" y="1393371"/>
            <a:ext cx="7968344" cy="4962979"/>
          </a:xfrm>
          <a:ln>
            <a:solidFill>
              <a:schemeClr val="accent1"/>
            </a:solidFill>
          </a:ln>
        </p:spPr>
        <p:txBody>
          <a:bodyPr anchor="ctr">
            <a:normAutofit lnSpcReduction="10000"/>
          </a:bodyPr>
          <a:lstStyle/>
          <a:p>
            <a:pPr marL="285750" indent="-285750">
              <a:buFont typeface="Arial"/>
              <a:buChar char="•"/>
            </a:pPr>
            <a:endParaRPr lang="en-US" sz="2000"/>
          </a:p>
          <a:p>
            <a:pPr marL="285750" indent="-285750">
              <a:buFont typeface="Arial"/>
              <a:buChar char="•"/>
            </a:pPr>
            <a:r>
              <a:rPr lang="en-US" sz="2000"/>
              <a:t>Describe terms, acronyms, and basic information used in the family planning (FP) and substance use disorder (SUD) fields. </a:t>
            </a:r>
          </a:p>
          <a:p>
            <a:pPr marL="285750" indent="-285750">
              <a:buFont typeface="Arial"/>
              <a:buChar char="•"/>
            </a:pPr>
            <a:endParaRPr lang="en-US" sz="2000">
              <a:cs typeface="Calibri"/>
            </a:endParaRPr>
          </a:p>
          <a:p>
            <a:pPr marL="285750" indent="-285750">
              <a:buFont typeface="Arial"/>
              <a:buChar char="•"/>
            </a:pPr>
            <a:r>
              <a:rPr lang="en-US" sz="2000"/>
              <a:t>Evaluate your readiness and comfort level with discussing important and sensitive FP and SUD issues. </a:t>
            </a:r>
            <a:endParaRPr lang="en-US" sz="2000">
              <a:cs typeface="Calibri"/>
            </a:endParaRPr>
          </a:p>
          <a:p>
            <a:pPr marL="285750" indent="-285750">
              <a:buFont typeface="Arial"/>
              <a:buChar char="•"/>
            </a:pPr>
            <a:endParaRPr lang="en-US" sz="2000"/>
          </a:p>
          <a:p>
            <a:pPr marL="285750" indent="-285750">
              <a:buFont typeface="Arial"/>
              <a:buChar char="•"/>
            </a:pPr>
            <a:r>
              <a:rPr lang="en-US" sz="2000"/>
              <a:t>Articulate the relationship between FP and SUDs and describe overlapping issues in both fields. </a:t>
            </a:r>
            <a:endParaRPr lang="en-US" sz="2000">
              <a:cs typeface="Calibri"/>
            </a:endParaRPr>
          </a:p>
          <a:p>
            <a:pPr marL="285750" indent="-285750">
              <a:buFont typeface="Arial"/>
              <a:buChar char="•"/>
            </a:pPr>
            <a:endParaRPr lang="en-US" sz="2000"/>
          </a:p>
          <a:p>
            <a:pPr marL="285750" indent="-285750">
              <a:buFont typeface="Arial"/>
              <a:buChar char="•"/>
            </a:pPr>
            <a:r>
              <a:rPr lang="en-US" sz="2000"/>
              <a:t>Use person-centered techniques and tools to initiate conversations and engage more effectively with clients. </a:t>
            </a:r>
            <a:endParaRPr lang="en-US" sz="2000">
              <a:cs typeface="Calibri"/>
            </a:endParaRPr>
          </a:p>
          <a:p>
            <a:pPr marL="285750" indent="-285750">
              <a:buFont typeface="Arial"/>
              <a:buChar char="•"/>
            </a:pPr>
            <a:endParaRPr lang="en-US" sz="2000"/>
          </a:p>
          <a:p>
            <a:pPr marL="285750" indent="-285750">
              <a:buFont typeface="Arial"/>
              <a:buChar char="•"/>
            </a:pPr>
            <a:r>
              <a:rPr lang="en-US" sz="2000"/>
              <a:t>Identify potential areas of change within your organization and formulate a plan for integrating screening and referrals.</a:t>
            </a:r>
            <a:endParaRPr lang="en-US" sz="2000">
              <a:cs typeface="Calibri"/>
            </a:endParaRPr>
          </a:p>
          <a:p>
            <a:endParaRPr lang="en-US" sz="1100"/>
          </a:p>
        </p:txBody>
      </p:sp>
      <p:sp>
        <p:nvSpPr>
          <p:cNvPr id="53" name="Rectangle 5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lassroom">
            <a:extLst>
              <a:ext uri="{FF2B5EF4-FFF2-40B4-BE49-F238E27FC236}">
                <a16:creationId xmlns:a16="http://schemas.microsoft.com/office/drawing/2014/main" id="{7532E4E7-EA97-4DF2-B40B-6E1C5EE59B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A1D2F64F-D350-43A9-BCF3-C9CB70750969}"/>
              </a:ext>
            </a:extLst>
          </p:cNvPr>
          <p:cNvSpPr>
            <a:spLocks noGrp="1"/>
          </p:cNvSpPr>
          <p:nvPr>
            <p:ph type="sldNum" sz="quarter" idx="10"/>
          </p:nvPr>
        </p:nvSpPr>
        <p:spPr>
          <a:xfrm>
            <a:off x="10341428" y="6356350"/>
            <a:ext cx="1012371" cy="365125"/>
          </a:xfrm>
        </p:spPr>
        <p:txBody>
          <a:bodyPr>
            <a:normAutofit/>
          </a:bodyPr>
          <a:lstStyle/>
          <a:p>
            <a:pPr>
              <a:spcAft>
                <a:spcPts val="600"/>
              </a:spcAft>
            </a:pPr>
            <a:fld id="{931B8EB6-028A-419C-BECF-3B4E461B649A}"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3618807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880093" y="252025"/>
            <a:ext cx="6006192" cy="1324907"/>
          </a:xfrm>
        </p:spPr>
        <p:txBody>
          <a:bodyPr>
            <a:normAutofit/>
          </a:bodyPr>
          <a:lstStyle/>
          <a:p>
            <a:r>
              <a:rPr lang="en-US" altLang="en-US" sz="3500"/>
              <a:t>Reproductive Trauma Examples</a:t>
            </a:r>
          </a:p>
        </p:txBody>
      </p:sp>
      <p:sp>
        <p:nvSpPr>
          <p:cNvPr id="21507" name="Content Placeholder 2"/>
          <p:cNvSpPr>
            <a:spLocks noGrp="1"/>
          </p:cNvSpPr>
          <p:nvPr>
            <p:ph idx="1"/>
          </p:nvPr>
        </p:nvSpPr>
        <p:spPr>
          <a:xfrm>
            <a:off x="871220" y="1273629"/>
            <a:ext cx="6006192" cy="4903333"/>
          </a:xfrm>
        </p:spPr>
        <p:txBody>
          <a:bodyPr vert="horz" lIns="91440" tIns="45720" rIns="91440" bIns="45720" rtlCol="0">
            <a:normAutofit/>
          </a:bodyPr>
          <a:lstStyle/>
          <a:p>
            <a:pPr marL="0" indent="0">
              <a:buNone/>
            </a:pPr>
            <a:r>
              <a:rPr lang="en-US" sz="2500">
                <a:solidFill>
                  <a:schemeClr val="accent3"/>
                </a:solidFill>
                <a:cs typeface="Calibri"/>
              </a:rPr>
              <a:t>A</a:t>
            </a:r>
            <a:r>
              <a:rPr lang="en-US" sz="2500">
                <a:solidFill>
                  <a:schemeClr val="accent3"/>
                </a:solidFill>
              </a:rPr>
              <a:t> result of oppression based on the intersections of race, class, gender, sexuality, ability, age and immigration status: </a:t>
            </a:r>
            <a:endParaRPr lang="en-US" sz="2500">
              <a:solidFill>
                <a:schemeClr val="accent3"/>
              </a:solidFill>
              <a:cs typeface="Calibri"/>
            </a:endParaRPr>
          </a:p>
          <a:p>
            <a:pPr lvl="1"/>
            <a:r>
              <a:rPr lang="en-US" altLang="en-US" sz="2500">
                <a:solidFill>
                  <a:schemeClr val="accent3"/>
                </a:solidFill>
              </a:rPr>
              <a:t>Forced/coerced sterilization and birth control of poor women and women of color throughout the 1900s</a:t>
            </a:r>
          </a:p>
          <a:p>
            <a:pPr lvl="1"/>
            <a:r>
              <a:rPr lang="en-US" altLang="en-US" sz="2500">
                <a:solidFill>
                  <a:schemeClr val="accent3"/>
                </a:solidFill>
              </a:rPr>
              <a:t>Repeated attempts to eliminate Title X funding for reproductive health care for women and young people</a:t>
            </a:r>
            <a:endParaRPr lang="en-US" altLang="en-US" sz="2500">
              <a:solidFill>
                <a:schemeClr val="accent3"/>
              </a:solidFill>
              <a:cs typeface="Calibri"/>
            </a:endParaRPr>
          </a:p>
          <a:p>
            <a:pPr lvl="1"/>
            <a:r>
              <a:rPr lang="en-US" altLang="en-US" sz="2500">
                <a:solidFill>
                  <a:schemeClr val="accent3"/>
                </a:solidFill>
              </a:rPr>
              <a:t>Lack of comprehensive sexual education </a:t>
            </a:r>
            <a:endParaRPr lang="en-US" altLang="en-US" sz="2500">
              <a:solidFill>
                <a:schemeClr val="accent3"/>
              </a:solidFill>
              <a:cs typeface="Calibri"/>
            </a:endParaRPr>
          </a:p>
          <a:p>
            <a:pPr lvl="1"/>
            <a:r>
              <a:rPr lang="en-US" altLang="en-US" sz="2500">
                <a:solidFill>
                  <a:schemeClr val="accent3"/>
                </a:solidFill>
              </a:rPr>
              <a:t>Shackling of pregnant inmates during childbirth</a:t>
            </a:r>
          </a:p>
          <a:p>
            <a:endParaRPr lang="en-US" altLang="en-US" sz="2000">
              <a:solidFill>
                <a:schemeClr val="accent3"/>
              </a:solidFill>
            </a:endParaRPr>
          </a:p>
          <a:p>
            <a:pPr>
              <a:buFontTx/>
              <a:buNone/>
            </a:pPr>
            <a:endParaRPr lang="en-US" altLang="en-US" sz="2000">
              <a:solidFill>
                <a:schemeClr val="accent1"/>
              </a:solidFill>
            </a:endParaRPr>
          </a:p>
          <a:p>
            <a:endParaRPr lang="en-US" altLang="en-US" sz="2000">
              <a:solidFill>
                <a:schemeClr val="accent1"/>
              </a:solidFill>
            </a:endParaRPr>
          </a:p>
          <a:p>
            <a:endParaRPr lang="en-US" altLang="en-US" sz="2000">
              <a:solidFill>
                <a:schemeClr val="accent1"/>
              </a:solidFill>
            </a:endParaRPr>
          </a:p>
        </p:txBody>
      </p:sp>
      <p:pic>
        <p:nvPicPr>
          <p:cNvPr id="4" name="Picture 3" descr="A sign on a newspaper&#10;&#10;Description automatically generated">
            <a:extLst>
              <a:ext uri="{FF2B5EF4-FFF2-40B4-BE49-F238E27FC236}">
                <a16:creationId xmlns:a16="http://schemas.microsoft.com/office/drawing/2014/main" id="{0D258D29-A652-4EF4-A710-9F12E63D20FE}"/>
              </a:ext>
            </a:extLst>
          </p:cNvPr>
          <p:cNvPicPr>
            <a:picLocks noChangeAspect="1"/>
          </p:cNvPicPr>
          <p:nvPr/>
        </p:nvPicPr>
        <p:blipFill rotWithShape="1">
          <a:blip r:embed="rId3"/>
          <a:srcRect l="4174" r="55011" b="-1"/>
          <a:stretch/>
        </p:blipFill>
        <p:spPr>
          <a:xfrm>
            <a:off x="7523826" y="862763"/>
            <a:ext cx="3788081" cy="5151142"/>
          </a:xfrm>
          <a:prstGeom prst="rect">
            <a:avLst/>
          </a:prstGeom>
        </p:spPr>
      </p:pic>
      <p:sp>
        <p:nvSpPr>
          <p:cNvPr id="2" name="Slide Number Placeholder 1">
            <a:extLst>
              <a:ext uri="{FF2B5EF4-FFF2-40B4-BE49-F238E27FC236}">
                <a16:creationId xmlns:a16="http://schemas.microsoft.com/office/drawing/2014/main" id="{77266206-C9C3-41CB-AE99-F5DAE50439DC}"/>
              </a:ext>
            </a:extLst>
          </p:cNvPr>
          <p:cNvSpPr>
            <a:spLocks noGrp="1"/>
          </p:cNvSpPr>
          <p:nvPr>
            <p:ph type="sldNum" sz="quarter" idx="10"/>
          </p:nvPr>
        </p:nvSpPr>
        <p:spPr/>
        <p:txBody>
          <a:bodyPr/>
          <a:lstStyle/>
          <a:p>
            <a:fld id="{931B8EB6-028A-419C-BECF-3B4E461B649A}" type="slidenum">
              <a:rPr lang="en-US" smtClean="0"/>
              <a:t>40</a:t>
            </a:fld>
            <a:endParaRPr lang="en-US"/>
          </a:p>
        </p:txBody>
      </p:sp>
    </p:spTree>
    <p:extLst>
      <p:ext uri="{BB962C8B-B14F-4D97-AF65-F5344CB8AC3E}">
        <p14:creationId xmlns:p14="http://schemas.microsoft.com/office/powerpoint/2010/main" val="1936644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10311-F6D6-40B2-B892-D5DEE7D7908F}"/>
              </a:ext>
            </a:extLst>
          </p:cNvPr>
          <p:cNvSpPr>
            <a:spLocks noGrp="1"/>
          </p:cNvSpPr>
          <p:nvPr>
            <p:ph type="title"/>
          </p:nvPr>
        </p:nvSpPr>
        <p:spPr>
          <a:xfrm>
            <a:off x="1537096" y="471756"/>
            <a:ext cx="9117807" cy="1018638"/>
          </a:xfrm>
        </p:spPr>
        <p:txBody>
          <a:bodyPr vert="horz" lIns="91440" tIns="45720" rIns="91440" bIns="45720" rtlCol="0" anchor="b">
            <a:normAutofit fontScale="90000"/>
          </a:bodyPr>
          <a:lstStyle/>
          <a:p>
            <a:pPr algn="ctr"/>
            <a:r>
              <a:rPr lang="en-US" kern="1200">
                <a:solidFill>
                  <a:schemeClr val="tx2"/>
                </a:solidFill>
                <a:latin typeface="+mj-lt"/>
                <a:ea typeface="+mj-ea"/>
                <a:cs typeface="+mj-cs"/>
              </a:rPr>
              <a:t>Not just in the past….</a:t>
            </a:r>
            <a:br>
              <a:rPr lang="en-US" sz="6000" kern="1200">
                <a:solidFill>
                  <a:schemeClr val="tx1"/>
                </a:solidFill>
                <a:latin typeface="+mj-lt"/>
                <a:ea typeface="+mj-ea"/>
                <a:cs typeface="+mj-cs"/>
              </a:rPr>
            </a:br>
            <a:endParaRPr lang="en-US" sz="6000" kern="1200">
              <a:solidFill>
                <a:schemeClr val="tx1"/>
              </a:solidFill>
              <a:latin typeface="+mj-lt"/>
              <a:ea typeface="+mj-ea"/>
              <a:cs typeface="+mj-cs"/>
            </a:endParaRPr>
          </a:p>
        </p:txBody>
      </p:sp>
      <p:pic>
        <p:nvPicPr>
          <p:cNvPr id="15" name="Picture 14">
            <a:extLst>
              <a:ext uri="{FF2B5EF4-FFF2-40B4-BE49-F238E27FC236}">
                <a16:creationId xmlns:a16="http://schemas.microsoft.com/office/drawing/2014/main" id="{CDDB8861-EE28-4F29-9731-957649E45536}"/>
              </a:ext>
            </a:extLst>
          </p:cNvPr>
          <p:cNvPicPr>
            <a:picLocks noChangeAspect="1"/>
          </p:cNvPicPr>
          <p:nvPr/>
        </p:nvPicPr>
        <p:blipFill>
          <a:blip r:embed="rId3"/>
          <a:stretch>
            <a:fillRect/>
          </a:stretch>
        </p:blipFill>
        <p:spPr>
          <a:xfrm>
            <a:off x="572675" y="950824"/>
            <a:ext cx="5324475" cy="2686050"/>
          </a:xfrm>
          <a:prstGeom prst="rect">
            <a:avLst/>
          </a:prstGeom>
        </p:spPr>
      </p:pic>
      <p:pic>
        <p:nvPicPr>
          <p:cNvPr id="16" name="Picture 15">
            <a:extLst>
              <a:ext uri="{FF2B5EF4-FFF2-40B4-BE49-F238E27FC236}">
                <a16:creationId xmlns:a16="http://schemas.microsoft.com/office/drawing/2014/main" id="{9BBE9873-7F27-43A2-9602-6A3C47810892}"/>
              </a:ext>
            </a:extLst>
          </p:cNvPr>
          <p:cNvPicPr>
            <a:picLocks noChangeAspect="1"/>
          </p:cNvPicPr>
          <p:nvPr/>
        </p:nvPicPr>
        <p:blipFill>
          <a:blip r:embed="rId4"/>
          <a:stretch>
            <a:fillRect/>
          </a:stretch>
        </p:blipFill>
        <p:spPr>
          <a:xfrm>
            <a:off x="6418733" y="956078"/>
            <a:ext cx="4655465" cy="1675062"/>
          </a:xfrm>
          <a:prstGeom prst="rect">
            <a:avLst/>
          </a:prstGeom>
        </p:spPr>
      </p:pic>
      <p:pic>
        <p:nvPicPr>
          <p:cNvPr id="17" name="Picture 16">
            <a:extLst>
              <a:ext uri="{FF2B5EF4-FFF2-40B4-BE49-F238E27FC236}">
                <a16:creationId xmlns:a16="http://schemas.microsoft.com/office/drawing/2014/main" id="{772D1306-8F81-48C3-AF14-3840C22AEF2B}"/>
              </a:ext>
            </a:extLst>
          </p:cNvPr>
          <p:cNvPicPr>
            <a:picLocks noChangeAspect="1"/>
          </p:cNvPicPr>
          <p:nvPr/>
        </p:nvPicPr>
        <p:blipFill>
          <a:blip r:embed="rId5"/>
          <a:stretch>
            <a:fillRect/>
          </a:stretch>
        </p:blipFill>
        <p:spPr>
          <a:xfrm>
            <a:off x="838200" y="2746021"/>
            <a:ext cx="5486400" cy="2219325"/>
          </a:xfrm>
          <a:prstGeom prst="rect">
            <a:avLst/>
          </a:prstGeom>
        </p:spPr>
      </p:pic>
      <p:pic>
        <p:nvPicPr>
          <p:cNvPr id="18" name="Picture 17">
            <a:extLst>
              <a:ext uri="{FF2B5EF4-FFF2-40B4-BE49-F238E27FC236}">
                <a16:creationId xmlns:a16="http://schemas.microsoft.com/office/drawing/2014/main" id="{215C4356-E9B8-4B7B-93F7-5A2AC1B21FD1}"/>
              </a:ext>
            </a:extLst>
          </p:cNvPr>
          <p:cNvPicPr>
            <a:picLocks noChangeAspect="1"/>
          </p:cNvPicPr>
          <p:nvPr/>
        </p:nvPicPr>
        <p:blipFill>
          <a:blip r:embed="rId6"/>
          <a:stretch>
            <a:fillRect/>
          </a:stretch>
        </p:blipFill>
        <p:spPr>
          <a:xfrm>
            <a:off x="5179642" y="2225904"/>
            <a:ext cx="6062078" cy="2264434"/>
          </a:xfrm>
          <a:prstGeom prst="rect">
            <a:avLst/>
          </a:prstGeom>
        </p:spPr>
      </p:pic>
      <p:pic>
        <p:nvPicPr>
          <p:cNvPr id="19" name="Picture 18">
            <a:extLst>
              <a:ext uri="{FF2B5EF4-FFF2-40B4-BE49-F238E27FC236}">
                <a16:creationId xmlns:a16="http://schemas.microsoft.com/office/drawing/2014/main" id="{5DF0DED7-3385-44BE-A891-1184FC3D35B0}"/>
              </a:ext>
            </a:extLst>
          </p:cNvPr>
          <p:cNvPicPr>
            <a:picLocks noChangeAspect="1"/>
          </p:cNvPicPr>
          <p:nvPr/>
        </p:nvPicPr>
        <p:blipFill>
          <a:blip r:embed="rId7"/>
          <a:stretch>
            <a:fillRect/>
          </a:stretch>
        </p:blipFill>
        <p:spPr>
          <a:xfrm>
            <a:off x="119292" y="5010525"/>
            <a:ext cx="5876925" cy="1457325"/>
          </a:xfrm>
          <a:prstGeom prst="rect">
            <a:avLst/>
          </a:prstGeom>
        </p:spPr>
      </p:pic>
      <p:pic>
        <p:nvPicPr>
          <p:cNvPr id="20" name="Picture 19">
            <a:extLst>
              <a:ext uri="{FF2B5EF4-FFF2-40B4-BE49-F238E27FC236}">
                <a16:creationId xmlns:a16="http://schemas.microsoft.com/office/drawing/2014/main" id="{16DF8AF7-D17D-49D7-AE58-58A5A84D8AE6}"/>
              </a:ext>
            </a:extLst>
          </p:cNvPr>
          <p:cNvPicPr>
            <a:picLocks noChangeAspect="1"/>
          </p:cNvPicPr>
          <p:nvPr/>
        </p:nvPicPr>
        <p:blipFill>
          <a:blip r:embed="rId8"/>
          <a:stretch>
            <a:fillRect/>
          </a:stretch>
        </p:blipFill>
        <p:spPr>
          <a:xfrm>
            <a:off x="5897150" y="4001294"/>
            <a:ext cx="6991350" cy="1476375"/>
          </a:xfrm>
          <a:prstGeom prst="rect">
            <a:avLst/>
          </a:prstGeom>
        </p:spPr>
      </p:pic>
      <p:sp>
        <p:nvSpPr>
          <p:cNvPr id="3" name="Slide Number Placeholder 2">
            <a:extLst>
              <a:ext uri="{FF2B5EF4-FFF2-40B4-BE49-F238E27FC236}">
                <a16:creationId xmlns:a16="http://schemas.microsoft.com/office/drawing/2014/main" id="{930343E6-4A29-49CA-AA61-0CAE6D36B237}"/>
              </a:ext>
            </a:extLst>
          </p:cNvPr>
          <p:cNvSpPr>
            <a:spLocks noGrp="1"/>
          </p:cNvSpPr>
          <p:nvPr>
            <p:ph type="sldNum" sz="quarter" idx="10"/>
          </p:nvPr>
        </p:nvSpPr>
        <p:spPr/>
        <p:txBody>
          <a:bodyPr/>
          <a:lstStyle/>
          <a:p>
            <a:fld id="{931B8EB6-028A-419C-BECF-3B4E461B649A}" type="slidenum">
              <a:rPr lang="en-US" smtClean="0"/>
              <a:t>41</a:t>
            </a:fld>
            <a:endParaRPr lang="en-US"/>
          </a:p>
        </p:txBody>
      </p:sp>
    </p:spTree>
    <p:extLst>
      <p:ext uri="{BB962C8B-B14F-4D97-AF65-F5344CB8AC3E}">
        <p14:creationId xmlns:p14="http://schemas.microsoft.com/office/powerpoint/2010/main" val="32289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A1FB-7DD1-4225-8D8F-1FE6F46882ED}"/>
              </a:ext>
            </a:extLst>
          </p:cNvPr>
          <p:cNvSpPr>
            <a:spLocks noGrp="1"/>
          </p:cNvSpPr>
          <p:nvPr>
            <p:ph type="title"/>
          </p:nvPr>
        </p:nvSpPr>
        <p:spPr/>
        <p:txBody>
          <a:bodyPr/>
          <a:lstStyle/>
          <a:p>
            <a:r>
              <a:rPr lang="en-US"/>
              <a:t>SUD Trauma Examples</a:t>
            </a:r>
          </a:p>
        </p:txBody>
      </p:sp>
      <p:sp>
        <p:nvSpPr>
          <p:cNvPr id="3" name="Content Placeholder 2">
            <a:extLst>
              <a:ext uri="{FF2B5EF4-FFF2-40B4-BE49-F238E27FC236}">
                <a16:creationId xmlns:a16="http://schemas.microsoft.com/office/drawing/2014/main" id="{295CC1C5-A9A0-411C-878C-0908B64BB337}"/>
              </a:ext>
            </a:extLst>
          </p:cNvPr>
          <p:cNvSpPr>
            <a:spLocks noGrp="1"/>
          </p:cNvSpPr>
          <p:nvPr>
            <p:ph idx="1"/>
          </p:nvPr>
        </p:nvSpPr>
        <p:spPr>
          <a:ln>
            <a:solidFill>
              <a:schemeClr val="accent1"/>
            </a:solidFill>
          </a:ln>
        </p:spPr>
        <p:txBody>
          <a:bodyPr>
            <a:normAutofit/>
          </a:bodyPr>
          <a:lstStyle/>
          <a:p>
            <a:r>
              <a:rPr lang="en-US" sz="3200"/>
              <a:t>SUDs and traumas frequently co-occur</a:t>
            </a:r>
          </a:p>
          <a:p>
            <a:pPr marL="0" indent="0">
              <a:buNone/>
            </a:pPr>
            <a:endParaRPr lang="en-US" sz="3200"/>
          </a:p>
          <a:p>
            <a:r>
              <a:rPr lang="en-US" sz="3200"/>
              <a:t>A recent study found that 66% of the women with a diagnosis of opioid dependence also reported sexual abuse</a:t>
            </a:r>
          </a:p>
          <a:p>
            <a:endParaRPr lang="en-US" sz="3200"/>
          </a:p>
          <a:p>
            <a:r>
              <a:rPr lang="en-US" sz="3200"/>
              <a:t>Other studies have suggested that up to 80% of women entering treatment for OUD have a history of sexual assault, trauma, and/or IPV</a:t>
            </a:r>
          </a:p>
        </p:txBody>
      </p:sp>
      <p:sp>
        <p:nvSpPr>
          <p:cNvPr id="4" name="Slide Number Placeholder 3">
            <a:extLst>
              <a:ext uri="{FF2B5EF4-FFF2-40B4-BE49-F238E27FC236}">
                <a16:creationId xmlns:a16="http://schemas.microsoft.com/office/drawing/2014/main" id="{1F05895F-A3E9-4BB6-9759-6E0BA2F07C7B}"/>
              </a:ext>
            </a:extLst>
          </p:cNvPr>
          <p:cNvSpPr>
            <a:spLocks noGrp="1"/>
          </p:cNvSpPr>
          <p:nvPr>
            <p:ph type="sldNum" sz="quarter" idx="10"/>
          </p:nvPr>
        </p:nvSpPr>
        <p:spPr/>
        <p:txBody>
          <a:bodyPr/>
          <a:lstStyle/>
          <a:p>
            <a:fld id="{931B8EB6-028A-419C-BECF-3B4E461B649A}" type="slidenum">
              <a:rPr lang="en-US" smtClean="0"/>
              <a:t>42</a:t>
            </a:fld>
            <a:endParaRPr lang="en-US"/>
          </a:p>
        </p:txBody>
      </p:sp>
    </p:spTree>
    <p:extLst>
      <p:ext uri="{BB962C8B-B14F-4D97-AF65-F5344CB8AC3E}">
        <p14:creationId xmlns:p14="http://schemas.microsoft.com/office/powerpoint/2010/main" val="27598960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7B8F-E7FC-44BD-B694-10382EB673F5}"/>
              </a:ext>
            </a:extLst>
          </p:cNvPr>
          <p:cNvSpPr>
            <a:spLocks noGrp="1"/>
          </p:cNvSpPr>
          <p:nvPr>
            <p:ph type="title"/>
          </p:nvPr>
        </p:nvSpPr>
        <p:spPr>
          <a:xfrm>
            <a:off x="1136428" y="627564"/>
            <a:ext cx="7474172" cy="1325563"/>
          </a:xfrm>
        </p:spPr>
        <p:txBody>
          <a:bodyPr>
            <a:normAutofit/>
          </a:bodyPr>
          <a:lstStyle/>
          <a:p>
            <a:r>
              <a:rPr lang="en-US"/>
              <a:t>Stigma</a:t>
            </a:r>
          </a:p>
        </p:txBody>
      </p:sp>
      <p:sp>
        <p:nvSpPr>
          <p:cNvPr id="3" name="Content Placeholder 2">
            <a:extLst>
              <a:ext uri="{FF2B5EF4-FFF2-40B4-BE49-F238E27FC236}">
                <a16:creationId xmlns:a16="http://schemas.microsoft.com/office/drawing/2014/main" id="{445A6334-AD85-4506-AE1B-A4FDA0E05353}"/>
              </a:ext>
            </a:extLst>
          </p:cNvPr>
          <p:cNvSpPr>
            <a:spLocks noGrp="1"/>
          </p:cNvSpPr>
          <p:nvPr>
            <p:ph idx="1"/>
          </p:nvPr>
        </p:nvSpPr>
        <p:spPr>
          <a:xfrm>
            <a:off x="696121" y="1953127"/>
            <a:ext cx="10799758" cy="4177572"/>
          </a:xfrm>
          <a:ln>
            <a:solidFill>
              <a:schemeClr val="accent1"/>
            </a:solidFill>
          </a:ln>
          <a:scene3d>
            <a:camera prst="orthographicFront"/>
            <a:lightRig rig="threePt" dir="t"/>
          </a:scene3d>
          <a:sp3d>
            <a:bevelT/>
          </a:sp3d>
        </p:spPr>
        <p:txBody>
          <a:bodyPr anchor="ctr">
            <a:normAutofit/>
          </a:bodyPr>
          <a:lstStyle/>
          <a:p>
            <a:endParaRPr lang="en-US" sz="2400"/>
          </a:p>
          <a:p>
            <a:r>
              <a:rPr lang="en-US" sz="3200"/>
              <a:t>Social stigma is the disapproval of, or discrimination against, a person based on perceivable social characteristics that serve to distinguish them from other members of a society. </a:t>
            </a:r>
          </a:p>
          <a:p>
            <a:endParaRPr lang="en-US" sz="3200"/>
          </a:p>
          <a:p>
            <a:r>
              <a:rPr lang="en-US" sz="3200"/>
              <a:t>Social stigmas are commonly related to culture, gender, race, intelligence, and health.</a:t>
            </a:r>
          </a:p>
          <a:p>
            <a:endParaRPr lang="en-US" sz="2400"/>
          </a:p>
        </p:txBody>
      </p:sp>
      <p:sp>
        <p:nvSpPr>
          <p:cNvPr id="4" name="Slide Number Placeholder 3">
            <a:extLst>
              <a:ext uri="{FF2B5EF4-FFF2-40B4-BE49-F238E27FC236}">
                <a16:creationId xmlns:a16="http://schemas.microsoft.com/office/drawing/2014/main" id="{134C5504-E8E1-44E7-B9E8-BFD781F86ED3}"/>
              </a:ext>
            </a:extLst>
          </p:cNvPr>
          <p:cNvSpPr>
            <a:spLocks noGrp="1"/>
          </p:cNvSpPr>
          <p:nvPr>
            <p:ph type="sldNum" sz="quarter" idx="10"/>
          </p:nvPr>
        </p:nvSpPr>
        <p:spPr/>
        <p:txBody>
          <a:bodyPr/>
          <a:lstStyle/>
          <a:p>
            <a:fld id="{931B8EB6-028A-419C-BECF-3B4E461B649A}" type="slidenum">
              <a:rPr lang="en-US" smtClean="0"/>
              <a:t>43</a:t>
            </a:fld>
            <a:endParaRPr lang="en-US"/>
          </a:p>
        </p:txBody>
      </p:sp>
    </p:spTree>
    <p:extLst>
      <p:ext uri="{BB962C8B-B14F-4D97-AF65-F5344CB8AC3E}">
        <p14:creationId xmlns:p14="http://schemas.microsoft.com/office/powerpoint/2010/main" val="3120722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AB10D-4C73-4001-81DA-A7A08299DB6C}"/>
              </a:ext>
            </a:extLst>
          </p:cNvPr>
          <p:cNvSpPr>
            <a:spLocks noGrp="1"/>
          </p:cNvSpPr>
          <p:nvPr>
            <p:ph type="title"/>
          </p:nvPr>
        </p:nvSpPr>
        <p:spPr/>
        <p:txBody>
          <a:bodyPr/>
          <a:lstStyle/>
          <a:p>
            <a:r>
              <a:rPr lang="en-US"/>
              <a:t>Examples of Stigma </a:t>
            </a:r>
          </a:p>
        </p:txBody>
      </p:sp>
      <p:sp>
        <p:nvSpPr>
          <p:cNvPr id="3" name="Content Placeholder 2">
            <a:extLst>
              <a:ext uri="{FF2B5EF4-FFF2-40B4-BE49-F238E27FC236}">
                <a16:creationId xmlns:a16="http://schemas.microsoft.com/office/drawing/2014/main" id="{FC58F313-3C89-45FB-B119-0E0586205109}"/>
              </a:ext>
            </a:extLst>
          </p:cNvPr>
          <p:cNvSpPr>
            <a:spLocks noGrp="1"/>
          </p:cNvSpPr>
          <p:nvPr>
            <p:ph idx="1"/>
          </p:nvPr>
        </p:nvSpPr>
        <p:spPr>
          <a:ln>
            <a:solidFill>
              <a:schemeClr val="accent1"/>
            </a:solidFill>
          </a:ln>
        </p:spPr>
        <p:txBody>
          <a:bodyPr vert="horz" lIns="91440" tIns="45720" rIns="91440" bIns="45720" rtlCol="0" anchor="t">
            <a:normAutofit/>
          </a:bodyPr>
          <a:lstStyle/>
          <a:p>
            <a:pPr marL="0" indent="0">
              <a:buNone/>
            </a:pPr>
            <a:endParaRPr lang="en-US"/>
          </a:p>
          <a:p>
            <a:r>
              <a:rPr lang="en-US" sz="3200"/>
              <a:t>Research has found that people of color are prescribed fewer pain medications, due to two HCP misperceptions.</a:t>
            </a:r>
          </a:p>
          <a:p>
            <a:endParaRPr lang="en-US" sz="3200"/>
          </a:p>
          <a:p>
            <a:r>
              <a:rPr lang="en-US" sz="3200"/>
              <a:t>Pregnant women who use substances often receive no or very little prenatal care. This is often for fear of being incarcerated due to illicit drug use or being seen as an unfit parent. </a:t>
            </a:r>
            <a:endParaRPr lang="en-US" sz="3200">
              <a:cs typeface="Calibri"/>
            </a:endParaRPr>
          </a:p>
          <a:p>
            <a:endParaRPr lang="en-US"/>
          </a:p>
          <a:p>
            <a:pPr lvl="1"/>
            <a:endParaRPr lang="en-US"/>
          </a:p>
          <a:p>
            <a:pPr marL="457200" lvl="1" indent="0">
              <a:buNone/>
            </a:pPr>
            <a:endParaRPr lang="en-US"/>
          </a:p>
        </p:txBody>
      </p:sp>
      <p:sp>
        <p:nvSpPr>
          <p:cNvPr id="4" name="Slide Number Placeholder 3">
            <a:extLst>
              <a:ext uri="{FF2B5EF4-FFF2-40B4-BE49-F238E27FC236}">
                <a16:creationId xmlns:a16="http://schemas.microsoft.com/office/drawing/2014/main" id="{D343BF77-801B-4FAE-88DD-61C5DFDCBE44}"/>
              </a:ext>
            </a:extLst>
          </p:cNvPr>
          <p:cNvSpPr>
            <a:spLocks noGrp="1"/>
          </p:cNvSpPr>
          <p:nvPr>
            <p:ph type="sldNum" sz="quarter" idx="10"/>
          </p:nvPr>
        </p:nvSpPr>
        <p:spPr/>
        <p:txBody>
          <a:bodyPr/>
          <a:lstStyle/>
          <a:p>
            <a:fld id="{931B8EB6-028A-419C-BECF-3B4E461B649A}" type="slidenum">
              <a:rPr lang="en-US" smtClean="0"/>
              <a:t>44</a:t>
            </a:fld>
            <a:endParaRPr lang="en-US"/>
          </a:p>
        </p:txBody>
      </p:sp>
    </p:spTree>
    <p:extLst>
      <p:ext uri="{BB962C8B-B14F-4D97-AF65-F5344CB8AC3E}">
        <p14:creationId xmlns:p14="http://schemas.microsoft.com/office/powerpoint/2010/main" val="2978437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7B8F-E7FC-44BD-B694-10382EB673F5}"/>
              </a:ext>
            </a:extLst>
          </p:cNvPr>
          <p:cNvSpPr>
            <a:spLocks noGrp="1"/>
          </p:cNvSpPr>
          <p:nvPr>
            <p:ph type="title"/>
          </p:nvPr>
        </p:nvSpPr>
        <p:spPr>
          <a:xfrm>
            <a:off x="637841" y="0"/>
            <a:ext cx="7972759" cy="1325563"/>
          </a:xfrm>
        </p:spPr>
        <p:txBody>
          <a:bodyPr>
            <a:normAutofit/>
          </a:bodyPr>
          <a:lstStyle/>
          <a:p>
            <a:r>
              <a:rPr lang="en-US"/>
              <a:t>Medical Mistrust </a:t>
            </a:r>
          </a:p>
        </p:txBody>
      </p:sp>
      <p:sp>
        <p:nvSpPr>
          <p:cNvPr id="3" name="Content Placeholder 2">
            <a:extLst>
              <a:ext uri="{FF2B5EF4-FFF2-40B4-BE49-F238E27FC236}">
                <a16:creationId xmlns:a16="http://schemas.microsoft.com/office/drawing/2014/main" id="{445A6334-AD85-4506-AE1B-A4FDA0E05353}"/>
              </a:ext>
            </a:extLst>
          </p:cNvPr>
          <p:cNvSpPr>
            <a:spLocks noGrp="1"/>
          </p:cNvSpPr>
          <p:nvPr>
            <p:ph idx="1"/>
          </p:nvPr>
        </p:nvSpPr>
        <p:spPr>
          <a:xfrm>
            <a:off x="637841" y="1420585"/>
            <a:ext cx="10400273" cy="4016829"/>
          </a:xfrm>
          <a:ln>
            <a:solidFill>
              <a:schemeClr val="accent1"/>
            </a:solidFill>
          </a:ln>
          <a:scene3d>
            <a:camera prst="orthographicFront"/>
            <a:lightRig rig="threePt" dir="t"/>
          </a:scene3d>
          <a:sp3d>
            <a:bevelT/>
          </a:sp3d>
        </p:spPr>
        <p:txBody>
          <a:bodyPr anchor="ctr">
            <a:normAutofit/>
          </a:bodyPr>
          <a:lstStyle/>
          <a:p>
            <a:endParaRPr lang="en-US" sz="3000"/>
          </a:p>
          <a:p>
            <a:r>
              <a:rPr lang="en-US" sz="3000"/>
              <a:t>Suspicion of healthcare providers, organizations, and/or systems (built on historical injustices).</a:t>
            </a:r>
            <a:endParaRPr lang="en-US" sz="3000">
              <a:cs typeface="Calibri"/>
            </a:endParaRPr>
          </a:p>
          <a:p>
            <a:endParaRPr lang="en-US" sz="3000"/>
          </a:p>
          <a:p>
            <a:r>
              <a:rPr lang="en-US" sz="3000"/>
              <a:t>Historical events, current biases, lived experiences, and stigma can all stand in the way of patients seeking the care they need or being properly treated when they do seek care.</a:t>
            </a:r>
          </a:p>
          <a:p>
            <a:endParaRPr lang="en-US" sz="3000"/>
          </a:p>
          <a:p>
            <a:endParaRPr lang="en-US" sz="1900"/>
          </a:p>
        </p:txBody>
      </p:sp>
      <p:sp>
        <p:nvSpPr>
          <p:cNvPr id="4" name="Slide Number Placeholder 3">
            <a:extLst>
              <a:ext uri="{FF2B5EF4-FFF2-40B4-BE49-F238E27FC236}">
                <a16:creationId xmlns:a16="http://schemas.microsoft.com/office/drawing/2014/main" id="{E7B25A9F-0947-4A97-9762-75C1FF546E0D}"/>
              </a:ext>
            </a:extLst>
          </p:cNvPr>
          <p:cNvSpPr>
            <a:spLocks noGrp="1"/>
          </p:cNvSpPr>
          <p:nvPr>
            <p:ph type="sldNum" sz="quarter" idx="10"/>
          </p:nvPr>
        </p:nvSpPr>
        <p:spPr/>
        <p:txBody>
          <a:bodyPr/>
          <a:lstStyle/>
          <a:p>
            <a:fld id="{931B8EB6-028A-419C-BECF-3B4E461B649A}" type="slidenum">
              <a:rPr lang="en-US" smtClean="0"/>
              <a:t>45</a:t>
            </a:fld>
            <a:endParaRPr lang="en-US"/>
          </a:p>
        </p:txBody>
      </p:sp>
    </p:spTree>
    <p:extLst>
      <p:ext uri="{BB962C8B-B14F-4D97-AF65-F5344CB8AC3E}">
        <p14:creationId xmlns:p14="http://schemas.microsoft.com/office/powerpoint/2010/main" val="1201355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4CAFE-7100-48C9-B120-0096093AFA6D}"/>
              </a:ext>
            </a:extLst>
          </p:cNvPr>
          <p:cNvSpPr>
            <a:spLocks noGrp="1"/>
          </p:cNvSpPr>
          <p:nvPr>
            <p:ph type="title"/>
          </p:nvPr>
        </p:nvSpPr>
        <p:spPr>
          <a:xfrm>
            <a:off x="838200" y="365125"/>
            <a:ext cx="10515600" cy="1325563"/>
          </a:xfrm>
        </p:spPr>
        <p:txBody>
          <a:bodyPr>
            <a:normAutofit/>
          </a:bodyPr>
          <a:lstStyle/>
          <a:p>
            <a:r>
              <a:rPr lang="en-US"/>
              <a:t>Examples of Mistrust  </a:t>
            </a:r>
          </a:p>
        </p:txBody>
      </p:sp>
      <p:sp>
        <p:nvSpPr>
          <p:cNvPr id="3" name="Content Placeholder 2">
            <a:extLst>
              <a:ext uri="{FF2B5EF4-FFF2-40B4-BE49-F238E27FC236}">
                <a16:creationId xmlns:a16="http://schemas.microsoft.com/office/drawing/2014/main" id="{41F31C16-35B3-4845-AA4A-1F974796BAA3}"/>
              </a:ext>
            </a:extLst>
          </p:cNvPr>
          <p:cNvSpPr>
            <a:spLocks noGrp="1"/>
          </p:cNvSpPr>
          <p:nvPr>
            <p:ph idx="1"/>
          </p:nvPr>
        </p:nvSpPr>
        <p:spPr>
          <a:xfrm>
            <a:off x="506186" y="1338943"/>
            <a:ext cx="7445827" cy="5153931"/>
          </a:xfrm>
          <a:ln>
            <a:solidFill>
              <a:schemeClr val="accent1"/>
            </a:solidFill>
          </a:ln>
        </p:spPr>
        <p:txBody>
          <a:bodyPr>
            <a:normAutofit fontScale="85000" lnSpcReduction="20000"/>
          </a:bodyPr>
          <a:lstStyle/>
          <a:p>
            <a:endParaRPr lang="en-US" sz="3600"/>
          </a:p>
          <a:p>
            <a:r>
              <a:rPr lang="en-US" sz="3600"/>
              <a:t>35% of Black women reported “medical and public health institutions use poor and minority people as guinea pigs to try out new birth control methods.”</a:t>
            </a:r>
          </a:p>
          <a:p>
            <a:pPr marL="0" indent="0">
              <a:buNone/>
            </a:pPr>
            <a:endParaRPr lang="en-US" sz="3600"/>
          </a:p>
          <a:p>
            <a:r>
              <a:rPr lang="en-US" sz="3600"/>
              <a:t>Greater than 40% of Blacks and Latinas think government promotes birth control to limit minorities.</a:t>
            </a:r>
          </a:p>
          <a:p>
            <a:pPr marL="0" indent="0">
              <a:buNone/>
            </a:pPr>
            <a:endParaRPr lang="en-US" sz="3600"/>
          </a:p>
          <a:p>
            <a:r>
              <a:rPr lang="en-US" sz="3600"/>
              <a:t>Black women also report experiencing more discrimination and microaggressions in prenatal care settings. </a:t>
            </a:r>
          </a:p>
          <a:p>
            <a:endParaRPr lang="en-US" sz="3500"/>
          </a:p>
          <a:p>
            <a:pPr marL="457200" lvl="1" indent="0">
              <a:buNone/>
            </a:pPr>
            <a:endParaRPr lang="en-US" sz="2200"/>
          </a:p>
        </p:txBody>
      </p:sp>
      <p:pic>
        <p:nvPicPr>
          <p:cNvPr id="5" name="Picture 4">
            <a:extLst>
              <a:ext uri="{FF2B5EF4-FFF2-40B4-BE49-F238E27FC236}">
                <a16:creationId xmlns:a16="http://schemas.microsoft.com/office/drawing/2014/main" id="{EDC29406-F689-4F52-9C8B-73CBFB18B148}"/>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830" r="15327" b="-2"/>
          <a:stretch/>
        </p:blipFill>
        <p:spPr>
          <a:xfrm>
            <a:off x="8242484" y="1904284"/>
            <a:ext cx="3152439" cy="3448850"/>
          </a:xfrm>
          <a:prstGeom prst="rect">
            <a:avLst/>
          </a:prstGeom>
        </p:spPr>
      </p:pic>
      <p:sp>
        <p:nvSpPr>
          <p:cNvPr id="4" name="TextBox 3">
            <a:extLst>
              <a:ext uri="{FF2B5EF4-FFF2-40B4-BE49-F238E27FC236}">
                <a16:creationId xmlns:a16="http://schemas.microsoft.com/office/drawing/2014/main" id="{AD9291AF-748A-48E3-B3B7-3B268411D1EA}"/>
              </a:ext>
            </a:extLst>
          </p:cNvPr>
          <p:cNvSpPr txBox="1"/>
          <p:nvPr/>
        </p:nvSpPr>
        <p:spPr>
          <a:xfrm>
            <a:off x="9051234" y="5709231"/>
            <a:ext cx="2343689" cy="923330"/>
          </a:xfrm>
          <a:prstGeom prst="rect">
            <a:avLst/>
          </a:prstGeom>
          <a:noFill/>
        </p:spPr>
        <p:txBody>
          <a:bodyPr wrap="square" rtlCol="0">
            <a:spAutoFit/>
          </a:bodyPr>
          <a:lstStyle/>
          <a:p>
            <a:pPr algn="r"/>
            <a:r>
              <a:rPr lang="en-US" altLang="en-US" sz="1200">
                <a:cs typeface="Arial" pitchFamily="34" charset="0"/>
              </a:rPr>
              <a:t>Jackson: </a:t>
            </a:r>
            <a:r>
              <a:rPr lang="en-US" altLang="en-US" sz="1200" i="1">
                <a:cs typeface="Arial" pitchFamily="34" charset="0"/>
              </a:rPr>
              <a:t>Contraception</a:t>
            </a:r>
            <a:r>
              <a:rPr lang="en-US" altLang="en-US" sz="1200">
                <a:cs typeface="Arial" pitchFamily="34" charset="0"/>
              </a:rPr>
              <a:t>, 2015</a:t>
            </a:r>
          </a:p>
          <a:p>
            <a:pPr algn="r"/>
            <a:r>
              <a:rPr lang="en-US" altLang="en-US" sz="1200">
                <a:cs typeface="Arial" pitchFamily="34" charset="0"/>
              </a:rPr>
              <a:t>Rocca: </a:t>
            </a:r>
            <a:r>
              <a:rPr lang="en-US" altLang="en-US" sz="1200" i="1">
                <a:cs typeface="Arial" pitchFamily="34" charset="0"/>
              </a:rPr>
              <a:t>PSRH, </a:t>
            </a:r>
            <a:r>
              <a:rPr lang="en-US" altLang="en-US" sz="1200">
                <a:cs typeface="Arial" pitchFamily="34" charset="0"/>
              </a:rPr>
              <a:t>2015</a:t>
            </a:r>
          </a:p>
          <a:p>
            <a:pPr algn="r"/>
            <a:r>
              <a:rPr lang="en-US" altLang="en-US" sz="1200">
                <a:cs typeface="Arial" pitchFamily="34" charset="0"/>
              </a:rPr>
              <a:t>Lori: </a:t>
            </a:r>
            <a:r>
              <a:rPr lang="en-US" altLang="en-US" sz="1200" i="1">
                <a:cs typeface="Arial" pitchFamily="34" charset="0"/>
              </a:rPr>
              <a:t>J </a:t>
            </a:r>
            <a:r>
              <a:rPr lang="en-US" altLang="en-US" sz="1200" i="1" err="1">
                <a:cs typeface="Arial" pitchFamily="34" charset="0"/>
              </a:rPr>
              <a:t>Transcult</a:t>
            </a:r>
            <a:r>
              <a:rPr lang="en-US" altLang="en-US" sz="1200" i="1">
                <a:cs typeface="Arial" pitchFamily="34" charset="0"/>
              </a:rPr>
              <a:t> Nurse</a:t>
            </a:r>
            <a:r>
              <a:rPr lang="en-US" altLang="en-US" sz="1200">
                <a:cs typeface="Arial" pitchFamily="34" charset="0"/>
              </a:rPr>
              <a:t>, 2011 </a:t>
            </a:r>
          </a:p>
          <a:p>
            <a:endParaRPr lang="en-US"/>
          </a:p>
        </p:txBody>
      </p:sp>
      <p:sp>
        <p:nvSpPr>
          <p:cNvPr id="6" name="Slide Number Placeholder 5">
            <a:extLst>
              <a:ext uri="{FF2B5EF4-FFF2-40B4-BE49-F238E27FC236}">
                <a16:creationId xmlns:a16="http://schemas.microsoft.com/office/drawing/2014/main" id="{A5B4CFB5-FC01-4E83-94FE-546BC0E24BD3}"/>
              </a:ext>
            </a:extLst>
          </p:cNvPr>
          <p:cNvSpPr>
            <a:spLocks noGrp="1"/>
          </p:cNvSpPr>
          <p:nvPr>
            <p:ph type="sldNum" sz="quarter" idx="10"/>
          </p:nvPr>
        </p:nvSpPr>
        <p:spPr/>
        <p:txBody>
          <a:bodyPr/>
          <a:lstStyle/>
          <a:p>
            <a:fld id="{931B8EB6-028A-419C-BECF-3B4E461B649A}" type="slidenum">
              <a:rPr lang="en-US" smtClean="0"/>
              <a:t>46</a:t>
            </a:fld>
            <a:endParaRPr lang="en-US"/>
          </a:p>
        </p:txBody>
      </p:sp>
    </p:spTree>
    <p:extLst>
      <p:ext uri="{BB962C8B-B14F-4D97-AF65-F5344CB8AC3E}">
        <p14:creationId xmlns:p14="http://schemas.microsoft.com/office/powerpoint/2010/main" val="2548036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36428" y="627564"/>
            <a:ext cx="7474172" cy="1325563"/>
          </a:xfrm>
        </p:spPr>
        <p:txBody>
          <a:bodyPr vert="horz" lIns="91440" tIns="45720" rIns="91440" bIns="45720" rtlCol="0">
            <a:normAutofit/>
          </a:bodyPr>
          <a:lstStyle/>
          <a:p>
            <a:r>
              <a:rPr lang="en-US" altLang="en-US" kern="1200">
                <a:latin typeface="+mj-lt"/>
                <a:ea typeface="+mj-ea"/>
                <a:cs typeface="+mj-cs"/>
              </a:rPr>
              <a:t>Are Women of Color Counseled Differently?</a:t>
            </a:r>
          </a:p>
        </p:txBody>
      </p:sp>
      <p:sp>
        <p:nvSpPr>
          <p:cNvPr id="32771" name="Rectangle 3"/>
          <p:cNvSpPr>
            <a:spLocks noGrp="1" noChangeArrowheads="1"/>
          </p:cNvSpPr>
          <p:nvPr>
            <p:ph type="body" idx="1"/>
          </p:nvPr>
        </p:nvSpPr>
        <p:spPr>
          <a:xfrm>
            <a:off x="1136429" y="2278173"/>
            <a:ext cx="6467867" cy="3450613"/>
          </a:xfrm>
          <a:ln>
            <a:solidFill>
              <a:schemeClr val="accent1"/>
            </a:solidFill>
          </a:ln>
        </p:spPr>
        <p:txBody>
          <a:bodyPr anchor="ctr">
            <a:normAutofit/>
          </a:bodyPr>
          <a:lstStyle/>
          <a:p>
            <a:r>
              <a:rPr lang="en-US" sz="2400"/>
              <a:t>Family planning providers have lower levels of trust in their Black patients</a:t>
            </a:r>
            <a:endParaRPr lang="en-US" altLang="en-US" sz="2400"/>
          </a:p>
          <a:p>
            <a:pPr eaLnBrk="1" hangingPunct="1"/>
            <a:endParaRPr lang="en-US" altLang="en-US" sz="2400"/>
          </a:p>
          <a:p>
            <a:pPr eaLnBrk="1" hangingPunct="1"/>
            <a:r>
              <a:rPr lang="en-US" altLang="en-US" sz="2400"/>
              <a:t>Providers are more likely to agree to sterilize women of color and poor women</a:t>
            </a:r>
          </a:p>
          <a:p>
            <a:pPr eaLnBrk="1" hangingPunct="1"/>
            <a:endParaRPr lang="en-US" altLang="en-US" sz="2400"/>
          </a:p>
          <a:p>
            <a:pPr eaLnBrk="1" hangingPunct="1"/>
            <a:r>
              <a:rPr lang="en-US" altLang="en-US" sz="2400"/>
              <a:t>Disparities in counseling about the IUD</a:t>
            </a:r>
          </a:p>
        </p:txBody>
      </p:sp>
      <p:sp>
        <p:nvSpPr>
          <p:cNvPr id="74" name="Rectangle 7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35" descr="Woman Shrugging with solid fill">
            <a:extLst>
              <a:ext uri="{FF2B5EF4-FFF2-40B4-BE49-F238E27FC236}">
                <a16:creationId xmlns:a16="http://schemas.microsoft.com/office/drawing/2014/main" id="{147D14C9-51C5-4536-9874-BD4C11BD6C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13987" y="2857501"/>
            <a:ext cx="1142998" cy="1142998"/>
          </a:xfrm>
          <a:prstGeom prst="rect">
            <a:avLst/>
          </a:prstGeom>
        </p:spPr>
      </p:pic>
      <p:sp>
        <p:nvSpPr>
          <p:cNvPr id="2" name="Slide Number Placeholder 1">
            <a:extLst>
              <a:ext uri="{FF2B5EF4-FFF2-40B4-BE49-F238E27FC236}">
                <a16:creationId xmlns:a16="http://schemas.microsoft.com/office/drawing/2014/main" id="{4F9A7E5E-8EAD-4D99-A533-690665AC02F9}"/>
              </a:ext>
            </a:extLst>
          </p:cNvPr>
          <p:cNvSpPr>
            <a:spLocks noGrp="1"/>
          </p:cNvSpPr>
          <p:nvPr>
            <p:ph type="sldNum" sz="quarter" idx="10"/>
          </p:nvPr>
        </p:nvSpPr>
        <p:spPr>
          <a:xfrm>
            <a:off x="10341428" y="6356350"/>
            <a:ext cx="1012371" cy="365125"/>
          </a:xfrm>
        </p:spPr>
        <p:txBody>
          <a:bodyPr>
            <a:normAutofit/>
          </a:bodyPr>
          <a:lstStyle/>
          <a:p>
            <a:pPr>
              <a:spcAft>
                <a:spcPts val="600"/>
              </a:spcAft>
            </a:pPr>
            <a:fld id="{931B8EB6-028A-419C-BECF-3B4E461B649A}" type="slidenum">
              <a:rPr lang="en-US">
                <a:solidFill>
                  <a:srgbClr val="FFFFFF"/>
                </a:solidFill>
              </a:rPr>
              <a:pPr>
                <a:spcAft>
                  <a:spcPts val="600"/>
                </a:spcAft>
              </a:pPr>
              <a:t>47</a:t>
            </a:fld>
            <a:endParaRPr lang="en-US">
              <a:solidFill>
                <a:srgbClr val="FFFFFF"/>
              </a:solidFill>
            </a:endParaRPr>
          </a:p>
        </p:txBody>
      </p:sp>
      <p:sp>
        <p:nvSpPr>
          <p:cNvPr id="32772" name="Text Box 4"/>
          <p:cNvSpPr txBox="1">
            <a:spLocks noChangeArrowheads="1"/>
          </p:cNvSpPr>
          <p:nvPr/>
        </p:nvSpPr>
        <p:spPr bwMode="auto">
          <a:xfrm>
            <a:off x="5115934" y="5820633"/>
            <a:ext cx="4635500" cy="813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90000"/>
              </a:lnSpc>
              <a:spcAft>
                <a:spcPts val="600"/>
              </a:spcAft>
            </a:pPr>
            <a:r>
              <a:rPr lang="en-US" altLang="en-US" sz="1300">
                <a:latin typeface="+mj-lt"/>
                <a:cs typeface="Arial" pitchFamily="34" charset="0"/>
              </a:rPr>
              <a:t>Jackson, unpublished data</a:t>
            </a:r>
          </a:p>
          <a:p>
            <a:pPr algn="r" eaLnBrk="1" hangingPunct="1">
              <a:lnSpc>
                <a:spcPct val="90000"/>
              </a:lnSpc>
              <a:spcAft>
                <a:spcPts val="600"/>
              </a:spcAft>
            </a:pPr>
            <a:r>
              <a:rPr lang="en-US" altLang="en-US" sz="1300">
                <a:latin typeface="+mj-lt"/>
                <a:cs typeface="Arial" pitchFamily="34" charset="0"/>
              </a:rPr>
              <a:t>Harrison: </a:t>
            </a:r>
            <a:r>
              <a:rPr lang="en-US" altLang="en-US" sz="1300" i="1" err="1">
                <a:latin typeface="+mj-lt"/>
                <a:cs typeface="Arial" pitchFamily="34" charset="0"/>
              </a:rPr>
              <a:t>Obstet</a:t>
            </a:r>
            <a:r>
              <a:rPr lang="en-US" altLang="en-US" sz="1300" i="1">
                <a:latin typeface="+mj-lt"/>
                <a:cs typeface="Arial" pitchFamily="34" charset="0"/>
              </a:rPr>
              <a:t> </a:t>
            </a:r>
            <a:r>
              <a:rPr lang="en-US" altLang="en-US" sz="1300" i="1" err="1">
                <a:latin typeface="+mj-lt"/>
                <a:cs typeface="Arial" pitchFamily="34" charset="0"/>
              </a:rPr>
              <a:t>Gynecol</a:t>
            </a:r>
            <a:r>
              <a:rPr lang="en-US" altLang="en-US" sz="1300" i="1">
                <a:latin typeface="+mj-lt"/>
                <a:cs typeface="Arial" pitchFamily="34" charset="0"/>
              </a:rPr>
              <a:t> </a:t>
            </a:r>
            <a:r>
              <a:rPr lang="en-US" altLang="en-US" sz="1300">
                <a:latin typeface="+mj-lt"/>
                <a:cs typeface="Arial" pitchFamily="34" charset="0"/>
              </a:rPr>
              <a:t>1988</a:t>
            </a:r>
          </a:p>
          <a:p>
            <a:pPr algn="r" eaLnBrk="1" hangingPunct="1">
              <a:lnSpc>
                <a:spcPct val="90000"/>
              </a:lnSpc>
              <a:spcAft>
                <a:spcPts val="600"/>
              </a:spcAft>
            </a:pPr>
            <a:r>
              <a:rPr lang="en-US" altLang="en-US" sz="1300">
                <a:latin typeface="+mj-lt"/>
                <a:cs typeface="Arial" pitchFamily="34" charset="0"/>
              </a:rPr>
              <a:t>Dehlendorf: </a:t>
            </a:r>
            <a:r>
              <a:rPr lang="en-US" altLang="en-US" sz="1300" i="1">
                <a:latin typeface="+mj-lt"/>
                <a:cs typeface="Arial" pitchFamily="34" charset="0"/>
              </a:rPr>
              <a:t>AJOG</a:t>
            </a:r>
            <a:r>
              <a:rPr lang="en-US" altLang="en-US" sz="1300">
                <a:latin typeface="+mj-lt"/>
                <a:cs typeface="Arial" pitchFamily="34" charset="0"/>
              </a:rPr>
              <a:t>, 2010</a:t>
            </a:r>
          </a:p>
        </p:txBody>
      </p:sp>
    </p:spTree>
    <p:extLst>
      <p:ext uri="{BB962C8B-B14F-4D97-AF65-F5344CB8AC3E}">
        <p14:creationId xmlns:p14="http://schemas.microsoft.com/office/powerpoint/2010/main" val="3958013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noChangeAspect="1"/>
          </p:cNvGraphicFramePr>
          <p:nvPr>
            <p:ph/>
          </p:nvPr>
        </p:nvGraphicFramePr>
        <p:xfrm>
          <a:off x="1560512" y="208757"/>
          <a:ext cx="9042401" cy="6126163"/>
        </p:xfrm>
        <a:graphic>
          <a:graphicData uri="http://schemas.openxmlformats.org/drawingml/2006/chart">
            <c:chart xmlns:c="http://schemas.openxmlformats.org/drawingml/2006/chart" xmlns:r="http://schemas.openxmlformats.org/officeDocument/2006/relationships" r:id="rId3"/>
          </a:graphicData>
        </a:graphic>
      </p:graphicFrame>
      <p:sp>
        <p:nvSpPr>
          <p:cNvPr id="40967" name="Text Box 9"/>
          <p:cNvSpPr txBox="1">
            <a:spLocks noChangeArrowheads="1"/>
          </p:cNvSpPr>
          <p:nvPr/>
        </p:nvSpPr>
        <p:spPr bwMode="auto">
          <a:xfrm>
            <a:off x="7559848" y="6465484"/>
            <a:ext cx="3514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1600" b="1">
                <a:solidFill>
                  <a:srgbClr val="031417"/>
                </a:solidFill>
                <a:cs typeface="Arial" charset="0"/>
              </a:rPr>
              <a:t>Dehlendorf, et al.</a:t>
            </a:r>
            <a:r>
              <a:rPr lang="en-US" altLang="en-US" sz="1600" b="1" i="1">
                <a:solidFill>
                  <a:srgbClr val="031417"/>
                </a:solidFill>
                <a:cs typeface="Arial" charset="0"/>
              </a:rPr>
              <a:t> AJOG</a:t>
            </a:r>
            <a:r>
              <a:rPr lang="en-US" altLang="en-US" sz="1600" b="1">
                <a:solidFill>
                  <a:srgbClr val="031417"/>
                </a:solidFill>
                <a:cs typeface="Arial" charset="0"/>
              </a:rPr>
              <a:t>, 2010</a:t>
            </a:r>
          </a:p>
        </p:txBody>
      </p:sp>
      <p:sp>
        <p:nvSpPr>
          <p:cNvPr id="3" name="TextBox 2"/>
          <p:cNvSpPr txBox="1"/>
          <p:nvPr/>
        </p:nvSpPr>
        <p:spPr>
          <a:xfrm>
            <a:off x="9633751" y="5486400"/>
            <a:ext cx="914400" cy="369332"/>
          </a:xfrm>
          <a:prstGeom prst="rect">
            <a:avLst/>
          </a:prstGeom>
          <a:noFill/>
        </p:spPr>
        <p:txBody>
          <a:bodyPr wrap="square" rtlCol="0">
            <a:spAutoFit/>
          </a:bodyPr>
          <a:lstStyle/>
          <a:p>
            <a:r>
              <a:rPr lang="en-US" b="1"/>
              <a:t>P&lt;0.05</a:t>
            </a:r>
          </a:p>
        </p:txBody>
      </p:sp>
      <p:sp>
        <p:nvSpPr>
          <p:cNvPr id="5" name="Slide Number Placeholder 4">
            <a:extLst>
              <a:ext uri="{FF2B5EF4-FFF2-40B4-BE49-F238E27FC236}">
                <a16:creationId xmlns:a16="http://schemas.microsoft.com/office/drawing/2014/main" id="{327DE9DC-5963-46AC-AF31-1F9CEC58FA5C}"/>
              </a:ext>
            </a:extLst>
          </p:cNvPr>
          <p:cNvSpPr>
            <a:spLocks noGrp="1"/>
          </p:cNvSpPr>
          <p:nvPr>
            <p:ph type="sldNum" sz="quarter" idx="10"/>
          </p:nvPr>
        </p:nvSpPr>
        <p:spPr/>
        <p:txBody>
          <a:bodyPr/>
          <a:lstStyle/>
          <a:p>
            <a:fld id="{931B8EB6-028A-419C-BECF-3B4E461B649A}" type="slidenum">
              <a:rPr lang="en-US" smtClean="0"/>
              <a:t>48</a:t>
            </a:fld>
            <a:endParaRPr lang="en-US"/>
          </a:p>
        </p:txBody>
      </p:sp>
    </p:spTree>
    <p:extLst>
      <p:ext uri="{BB962C8B-B14F-4D97-AF65-F5344CB8AC3E}">
        <p14:creationId xmlns:p14="http://schemas.microsoft.com/office/powerpoint/2010/main" val="268840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7B8F-E7FC-44BD-B694-10382EB673F5}"/>
              </a:ext>
            </a:extLst>
          </p:cNvPr>
          <p:cNvSpPr>
            <a:spLocks noGrp="1"/>
          </p:cNvSpPr>
          <p:nvPr>
            <p:ph type="title"/>
          </p:nvPr>
        </p:nvSpPr>
        <p:spPr>
          <a:xfrm>
            <a:off x="1109924" y="466432"/>
            <a:ext cx="7474172" cy="1325563"/>
          </a:xfrm>
        </p:spPr>
        <p:txBody>
          <a:bodyPr>
            <a:normAutofit/>
          </a:bodyPr>
          <a:lstStyle/>
          <a:p>
            <a:r>
              <a:rPr lang="en-US"/>
              <a:t>Ambivalence</a:t>
            </a:r>
          </a:p>
        </p:txBody>
      </p:sp>
      <p:sp>
        <p:nvSpPr>
          <p:cNvPr id="3" name="Content Placeholder 2">
            <a:extLst>
              <a:ext uri="{FF2B5EF4-FFF2-40B4-BE49-F238E27FC236}">
                <a16:creationId xmlns:a16="http://schemas.microsoft.com/office/drawing/2014/main" id="{445A6334-AD85-4506-AE1B-A4FDA0E05353}"/>
              </a:ext>
            </a:extLst>
          </p:cNvPr>
          <p:cNvSpPr>
            <a:spLocks noGrp="1"/>
          </p:cNvSpPr>
          <p:nvPr>
            <p:ph idx="1"/>
          </p:nvPr>
        </p:nvSpPr>
        <p:spPr>
          <a:xfrm>
            <a:off x="947057" y="1632857"/>
            <a:ext cx="10613572" cy="4095929"/>
          </a:xfrm>
          <a:ln>
            <a:solidFill>
              <a:schemeClr val="accent1"/>
            </a:solidFill>
          </a:ln>
          <a:scene3d>
            <a:camera prst="orthographicFront"/>
            <a:lightRig rig="threePt" dir="t"/>
          </a:scene3d>
          <a:sp3d>
            <a:bevelT/>
          </a:sp3d>
        </p:spPr>
        <p:txBody>
          <a:bodyPr anchor="ctr">
            <a:normAutofit/>
          </a:bodyPr>
          <a:lstStyle/>
          <a:p>
            <a:endParaRPr lang="en-US" sz="3500"/>
          </a:p>
          <a:p>
            <a:r>
              <a:rPr lang="en-US" sz="3500"/>
              <a:t>The state of having mixed feelings or contradictory ideas about something or someone</a:t>
            </a:r>
          </a:p>
          <a:p>
            <a:endParaRPr lang="en-US" sz="3500"/>
          </a:p>
          <a:p>
            <a:r>
              <a:rPr lang="en-US" sz="3500"/>
              <a:t>Uncertainty or fluctuation, especially when caused by inability to make a choice or by a simultaneous desire to say or do two opposite or conflicting things</a:t>
            </a:r>
          </a:p>
          <a:p>
            <a:endParaRPr lang="en-US" sz="2400"/>
          </a:p>
        </p:txBody>
      </p:sp>
      <p:sp>
        <p:nvSpPr>
          <p:cNvPr id="4" name="Slide Number Placeholder 3">
            <a:extLst>
              <a:ext uri="{FF2B5EF4-FFF2-40B4-BE49-F238E27FC236}">
                <a16:creationId xmlns:a16="http://schemas.microsoft.com/office/drawing/2014/main" id="{4F285F12-F64E-4BC5-BC2A-C007A86B06C2}"/>
              </a:ext>
            </a:extLst>
          </p:cNvPr>
          <p:cNvSpPr>
            <a:spLocks noGrp="1"/>
          </p:cNvSpPr>
          <p:nvPr>
            <p:ph type="sldNum" sz="quarter" idx="10"/>
          </p:nvPr>
        </p:nvSpPr>
        <p:spPr/>
        <p:txBody>
          <a:bodyPr/>
          <a:lstStyle/>
          <a:p>
            <a:fld id="{931B8EB6-028A-419C-BECF-3B4E461B649A}" type="slidenum">
              <a:rPr lang="en-US" smtClean="0"/>
              <a:t>49</a:t>
            </a:fld>
            <a:endParaRPr lang="en-US"/>
          </a:p>
        </p:txBody>
      </p:sp>
    </p:spTree>
    <p:extLst>
      <p:ext uri="{BB962C8B-B14F-4D97-AF65-F5344CB8AC3E}">
        <p14:creationId xmlns:p14="http://schemas.microsoft.com/office/powerpoint/2010/main" val="150336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34B4-A630-491F-A551-F70E2BD101C2}"/>
              </a:ext>
            </a:extLst>
          </p:cNvPr>
          <p:cNvSpPr>
            <a:spLocks noGrp="1"/>
          </p:cNvSpPr>
          <p:nvPr>
            <p:ph type="title"/>
          </p:nvPr>
        </p:nvSpPr>
        <p:spPr/>
        <p:txBody>
          <a:bodyPr/>
          <a:lstStyle/>
          <a:p>
            <a:r>
              <a:rPr lang="en-US"/>
              <a:t>Training Agenda</a:t>
            </a:r>
          </a:p>
        </p:txBody>
      </p:sp>
      <p:sp>
        <p:nvSpPr>
          <p:cNvPr id="3" name="Content Placeholder 2">
            <a:extLst>
              <a:ext uri="{FF2B5EF4-FFF2-40B4-BE49-F238E27FC236}">
                <a16:creationId xmlns:a16="http://schemas.microsoft.com/office/drawing/2014/main" id="{DE54D746-136E-4D93-80F8-2081EF3E4277}"/>
              </a:ext>
            </a:extLst>
          </p:cNvPr>
          <p:cNvSpPr>
            <a:spLocks noGrp="1"/>
          </p:cNvSpPr>
          <p:nvPr>
            <p:ph idx="1"/>
          </p:nvPr>
        </p:nvSpPr>
        <p:spPr>
          <a:xfrm>
            <a:off x="816429" y="1690687"/>
            <a:ext cx="4191000" cy="4462759"/>
          </a:xfrm>
          <a:ln>
            <a:solidFill>
              <a:srgbClr val="922A8E"/>
            </a:solidFill>
          </a:ln>
        </p:spPr>
        <p:txBody>
          <a:bodyPr/>
          <a:lstStyle/>
          <a:p>
            <a:pPr marL="0" indent="0">
              <a:buNone/>
            </a:pPr>
            <a:r>
              <a:rPr lang="en-US" b="1"/>
              <a:t>Day 1</a:t>
            </a:r>
          </a:p>
          <a:p>
            <a:r>
              <a:rPr lang="en-US"/>
              <a:t>Welcome &amp; Intros </a:t>
            </a:r>
          </a:p>
          <a:p>
            <a:r>
              <a:rPr lang="en-US"/>
              <a:t>Language Matters</a:t>
            </a:r>
          </a:p>
          <a:p>
            <a:r>
              <a:rPr lang="en-US"/>
              <a:t>Teach-Backs</a:t>
            </a:r>
          </a:p>
          <a:p>
            <a:r>
              <a:rPr lang="en-US"/>
              <a:t>Digital Story Telling</a:t>
            </a:r>
          </a:p>
          <a:p>
            <a:r>
              <a:rPr lang="en-US"/>
              <a:t>Intersections</a:t>
            </a:r>
          </a:p>
          <a:p>
            <a:r>
              <a:rPr lang="en-US"/>
              <a:t>Talking About Sensitive Topics</a:t>
            </a:r>
          </a:p>
        </p:txBody>
      </p:sp>
      <p:sp>
        <p:nvSpPr>
          <p:cNvPr id="4" name="Slide Number Placeholder 3">
            <a:extLst>
              <a:ext uri="{FF2B5EF4-FFF2-40B4-BE49-F238E27FC236}">
                <a16:creationId xmlns:a16="http://schemas.microsoft.com/office/drawing/2014/main" id="{9F15A066-9EC3-4681-9575-41772AE79990}"/>
              </a:ext>
            </a:extLst>
          </p:cNvPr>
          <p:cNvSpPr>
            <a:spLocks noGrp="1"/>
          </p:cNvSpPr>
          <p:nvPr>
            <p:ph type="sldNum" sz="quarter" idx="10"/>
          </p:nvPr>
        </p:nvSpPr>
        <p:spPr/>
        <p:txBody>
          <a:bodyPr/>
          <a:lstStyle/>
          <a:p>
            <a:fld id="{931B8EB6-028A-419C-BECF-3B4E461B649A}" type="slidenum">
              <a:rPr lang="en-US" smtClean="0"/>
              <a:t>5</a:t>
            </a:fld>
            <a:endParaRPr lang="en-US"/>
          </a:p>
        </p:txBody>
      </p:sp>
      <p:sp>
        <p:nvSpPr>
          <p:cNvPr id="5" name="TextBox 4">
            <a:extLst>
              <a:ext uri="{FF2B5EF4-FFF2-40B4-BE49-F238E27FC236}">
                <a16:creationId xmlns:a16="http://schemas.microsoft.com/office/drawing/2014/main" id="{9873715F-B5F7-4C02-A4CC-7A152C72AE7B}"/>
              </a:ext>
            </a:extLst>
          </p:cNvPr>
          <p:cNvSpPr txBox="1"/>
          <p:nvPr/>
        </p:nvSpPr>
        <p:spPr>
          <a:xfrm>
            <a:off x="5954488" y="1690687"/>
            <a:ext cx="4191000" cy="4493538"/>
          </a:xfrm>
          <a:prstGeom prst="rect">
            <a:avLst/>
          </a:prstGeom>
          <a:solidFill>
            <a:schemeClr val="bg1"/>
          </a:solidFill>
          <a:ln>
            <a:solidFill>
              <a:schemeClr val="accent1"/>
            </a:solidFill>
          </a:ln>
        </p:spPr>
        <p:txBody>
          <a:bodyPr wrap="square" rtlCol="0">
            <a:spAutoFit/>
          </a:bodyPr>
          <a:lstStyle/>
          <a:p>
            <a:r>
              <a:rPr lang="en-US" sz="2800" b="1"/>
              <a:t>Day 2</a:t>
            </a:r>
          </a:p>
          <a:p>
            <a:endParaRPr lang="en-US"/>
          </a:p>
          <a:p>
            <a:pPr marL="457200" indent="-457200">
              <a:buClr>
                <a:schemeClr val="accent2"/>
              </a:buClr>
              <a:buFont typeface="Wingdings" panose="05000000000000000000" pitchFamily="2" charset="2"/>
              <a:buChar char="§"/>
            </a:pPr>
            <a:r>
              <a:rPr lang="en-US" sz="2800"/>
              <a:t>Welcome</a:t>
            </a:r>
          </a:p>
          <a:p>
            <a:pPr marL="457200" indent="-457200">
              <a:buFont typeface="Wingdings" panose="05000000000000000000" pitchFamily="2" charset="2"/>
              <a:buChar char="§"/>
            </a:pPr>
            <a:r>
              <a:rPr lang="en-US" sz="2800"/>
              <a:t>Integrated Screening and Referrals</a:t>
            </a:r>
          </a:p>
          <a:p>
            <a:pPr marL="457200" indent="-457200">
              <a:buFont typeface="Wingdings" panose="05000000000000000000" pitchFamily="2" charset="2"/>
              <a:buChar char="§"/>
            </a:pPr>
            <a:r>
              <a:rPr lang="en-US" sz="2800"/>
              <a:t>Practice Sessions </a:t>
            </a:r>
          </a:p>
          <a:p>
            <a:pPr marL="457200" indent="-457200">
              <a:buClr>
                <a:schemeClr val="tx2"/>
              </a:buClr>
              <a:buFont typeface="Wingdings" panose="05000000000000000000" pitchFamily="2" charset="2"/>
              <a:buChar char="§"/>
            </a:pPr>
            <a:r>
              <a:rPr lang="en-US" sz="2800"/>
              <a:t>Action Planning</a:t>
            </a:r>
          </a:p>
          <a:p>
            <a:pPr marL="457200" indent="-457200">
              <a:buClr>
                <a:schemeClr val="tx2"/>
              </a:buClr>
              <a:buFont typeface="Wingdings" panose="05000000000000000000" pitchFamily="2" charset="2"/>
              <a:buChar char="§"/>
            </a:pPr>
            <a:endParaRPr lang="en-US" sz="2800"/>
          </a:p>
          <a:p>
            <a:pPr marL="457200" indent="-457200">
              <a:buFont typeface="Wingdings" panose="05000000000000000000" pitchFamily="2" charset="2"/>
              <a:buChar char="§"/>
            </a:pPr>
            <a:endParaRPr lang="en-US"/>
          </a:p>
          <a:p>
            <a:endParaRPr lang="en-US"/>
          </a:p>
          <a:p>
            <a:endParaRPr lang="en-US"/>
          </a:p>
          <a:p>
            <a:endParaRPr lang="en-US"/>
          </a:p>
        </p:txBody>
      </p:sp>
    </p:spTree>
    <p:extLst>
      <p:ext uri="{BB962C8B-B14F-4D97-AF65-F5344CB8AC3E}">
        <p14:creationId xmlns:p14="http://schemas.microsoft.com/office/powerpoint/2010/main" val="2120299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A13D-64BD-4FF0-BA3B-DAB008C9AA10}"/>
              </a:ext>
            </a:extLst>
          </p:cNvPr>
          <p:cNvSpPr>
            <a:spLocks noGrp="1"/>
          </p:cNvSpPr>
          <p:nvPr>
            <p:ph type="title"/>
          </p:nvPr>
        </p:nvSpPr>
        <p:spPr/>
        <p:txBody>
          <a:bodyPr/>
          <a:lstStyle/>
          <a:p>
            <a:r>
              <a:rPr lang="en-US"/>
              <a:t>Examples of Ambivalence</a:t>
            </a:r>
          </a:p>
        </p:txBody>
      </p:sp>
      <p:sp>
        <p:nvSpPr>
          <p:cNvPr id="3" name="Content Placeholder 2">
            <a:extLst>
              <a:ext uri="{FF2B5EF4-FFF2-40B4-BE49-F238E27FC236}">
                <a16:creationId xmlns:a16="http://schemas.microsoft.com/office/drawing/2014/main" id="{9147D403-688F-4F58-8EE1-744A4DE2E002}"/>
              </a:ext>
            </a:extLst>
          </p:cNvPr>
          <p:cNvSpPr>
            <a:spLocks noGrp="1"/>
          </p:cNvSpPr>
          <p:nvPr>
            <p:ph idx="1"/>
          </p:nvPr>
        </p:nvSpPr>
        <p:spPr>
          <a:xfrm>
            <a:off x="838200" y="1690687"/>
            <a:ext cx="10515600" cy="4604096"/>
          </a:xfrm>
          <a:ln>
            <a:solidFill>
              <a:schemeClr val="accent1"/>
            </a:solidFill>
          </a:ln>
        </p:spPr>
        <p:txBody>
          <a:bodyPr/>
          <a:lstStyle/>
          <a:p>
            <a:r>
              <a:rPr lang="en-US"/>
              <a:t>Pregnancy ambivalence: research has found that many people do not  frame reproductive desires in terms of clear‐cut categories, rather their desires fall along a nuanced spectrum.</a:t>
            </a:r>
          </a:p>
          <a:p>
            <a:endParaRPr lang="en-US"/>
          </a:p>
          <a:p>
            <a:endParaRPr lang="en-US"/>
          </a:p>
          <a:p>
            <a:endParaRPr lang="en-US"/>
          </a:p>
          <a:p>
            <a:r>
              <a:rPr lang="en-US"/>
              <a:t>Ambivalence towards sobriety: people may have mixed feelings about their substance use. They may, at times, recognize that their use is causing problems in their life, but also recognize other needs they are meeting by using this substance.  </a:t>
            </a:r>
          </a:p>
        </p:txBody>
      </p:sp>
      <p:sp>
        <p:nvSpPr>
          <p:cNvPr id="4" name="Rectangle 3">
            <a:extLst>
              <a:ext uri="{FF2B5EF4-FFF2-40B4-BE49-F238E27FC236}">
                <a16:creationId xmlns:a16="http://schemas.microsoft.com/office/drawing/2014/main" id="{349B7697-9452-4EE5-84DD-62AB6B44602D}"/>
              </a:ext>
            </a:extLst>
          </p:cNvPr>
          <p:cNvSpPr/>
          <p:nvPr/>
        </p:nvSpPr>
        <p:spPr>
          <a:xfrm>
            <a:off x="2110135" y="3121618"/>
            <a:ext cx="7971729" cy="914400"/>
          </a:xfrm>
          <a:prstGeom prst="rect">
            <a:avLst/>
          </a:prstGeom>
          <a:noFill/>
          <a:effectLst>
            <a:glow rad="101600">
              <a:schemeClr val="tx2">
                <a:lumMod val="60000"/>
                <a:lumOff val="40000"/>
                <a:alpha val="7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solidFill>
                <a:srgbClr val="000000"/>
              </a:solidFill>
            </a:endParaRPr>
          </a:p>
        </p:txBody>
      </p:sp>
      <p:sp>
        <p:nvSpPr>
          <p:cNvPr id="5" name="Content Placeholder 3">
            <a:extLst>
              <a:ext uri="{FF2B5EF4-FFF2-40B4-BE49-F238E27FC236}">
                <a16:creationId xmlns:a16="http://schemas.microsoft.com/office/drawing/2014/main" id="{07F614F1-5953-46CF-875F-8005000F877C}"/>
              </a:ext>
            </a:extLst>
          </p:cNvPr>
          <p:cNvSpPr txBox="1">
            <a:spLocks/>
          </p:cNvSpPr>
          <p:nvPr/>
        </p:nvSpPr>
        <p:spPr>
          <a:xfrm>
            <a:off x="2723106" y="3337085"/>
            <a:ext cx="7063838" cy="483466"/>
          </a:xfrm>
          <a:prstGeom prst="rect">
            <a:avLst/>
          </a:prstGeom>
          <a:noFill/>
          <a:ln>
            <a:solidFill>
              <a:schemeClr val="bg1"/>
            </a:solidFill>
          </a:ln>
        </p:spPr>
        <p:txBody>
          <a:bodyPr vert="horz" wrap="square" lIns="0" tIns="228600" rIns="0" bIns="0" rtlCol="0">
            <a:prstTxWarp prst="textNoShape">
              <a:avLst/>
            </a:prstTxWarp>
            <a:spAutoFit/>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lang="en-US" sz="2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500"/>
              </a:lnSpc>
              <a:buFont typeface="Wingdings" panose="05000000000000000000" pitchFamily="2" charset="2"/>
              <a:buNone/>
            </a:pPr>
            <a:r>
              <a:rPr lang="en-US" sz="3200" b="1">
                <a:solidFill>
                  <a:srgbClr val="000000"/>
                </a:solidFill>
              </a:rPr>
              <a:t>Plans ≠ Intentions ≠ Desires ≠ Feelings</a:t>
            </a:r>
          </a:p>
        </p:txBody>
      </p:sp>
      <p:sp>
        <p:nvSpPr>
          <p:cNvPr id="6" name="Slide Number Placeholder 5">
            <a:extLst>
              <a:ext uri="{FF2B5EF4-FFF2-40B4-BE49-F238E27FC236}">
                <a16:creationId xmlns:a16="http://schemas.microsoft.com/office/drawing/2014/main" id="{0CBA2B17-BE6B-435D-80A7-FF5170A29DF3}"/>
              </a:ext>
            </a:extLst>
          </p:cNvPr>
          <p:cNvSpPr>
            <a:spLocks noGrp="1"/>
          </p:cNvSpPr>
          <p:nvPr>
            <p:ph type="sldNum" sz="quarter" idx="10"/>
          </p:nvPr>
        </p:nvSpPr>
        <p:spPr/>
        <p:txBody>
          <a:bodyPr/>
          <a:lstStyle/>
          <a:p>
            <a:fld id="{931B8EB6-028A-419C-BECF-3B4E461B649A}" type="slidenum">
              <a:rPr lang="en-US" smtClean="0"/>
              <a:t>50</a:t>
            </a:fld>
            <a:endParaRPr lang="en-US"/>
          </a:p>
        </p:txBody>
      </p:sp>
    </p:spTree>
    <p:extLst>
      <p:ext uri="{BB962C8B-B14F-4D97-AF65-F5344CB8AC3E}">
        <p14:creationId xmlns:p14="http://schemas.microsoft.com/office/powerpoint/2010/main" val="650224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E197-286E-453A-8348-C8B20648A113}"/>
              </a:ext>
            </a:extLst>
          </p:cNvPr>
          <p:cNvSpPr>
            <a:spLocks noGrp="1"/>
          </p:cNvSpPr>
          <p:nvPr>
            <p:ph type="title"/>
          </p:nvPr>
        </p:nvSpPr>
        <p:spPr/>
        <p:txBody>
          <a:bodyPr>
            <a:normAutofit fontScale="90000"/>
          </a:bodyPr>
          <a:lstStyle/>
          <a:p>
            <a:pPr algn="ctr"/>
            <a:r>
              <a:rPr lang="en-US"/>
              <a:t>How might these issues impact screening, referrals, and services? </a:t>
            </a:r>
            <a:br>
              <a:rPr lang="en-US"/>
            </a:br>
            <a:endParaRPr lang="en-US"/>
          </a:p>
        </p:txBody>
      </p:sp>
      <p:sp>
        <p:nvSpPr>
          <p:cNvPr id="3" name="Slide Number Placeholder 2">
            <a:extLst>
              <a:ext uri="{FF2B5EF4-FFF2-40B4-BE49-F238E27FC236}">
                <a16:creationId xmlns:a16="http://schemas.microsoft.com/office/drawing/2014/main" id="{DCFDE899-C551-4EC5-BB38-F5C8C1FC317D}"/>
              </a:ext>
            </a:extLst>
          </p:cNvPr>
          <p:cNvSpPr>
            <a:spLocks noGrp="1"/>
          </p:cNvSpPr>
          <p:nvPr>
            <p:ph type="sldNum" sz="quarter" idx="10"/>
          </p:nvPr>
        </p:nvSpPr>
        <p:spPr/>
        <p:txBody>
          <a:bodyPr/>
          <a:lstStyle/>
          <a:p>
            <a:fld id="{931B8EB6-028A-419C-BECF-3B4E461B649A}" type="slidenum">
              <a:rPr lang="en-US" smtClean="0"/>
              <a:t>51</a:t>
            </a:fld>
            <a:endParaRPr lang="en-US"/>
          </a:p>
        </p:txBody>
      </p:sp>
    </p:spTree>
    <p:extLst>
      <p:ext uri="{BB962C8B-B14F-4D97-AF65-F5344CB8AC3E}">
        <p14:creationId xmlns:p14="http://schemas.microsoft.com/office/powerpoint/2010/main" val="544659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1AAC40-7BE4-4DDE-BC4C-21E84B53726E}"/>
              </a:ext>
            </a:extLst>
          </p:cNvPr>
          <p:cNvSpPr>
            <a:spLocks noGrp="1"/>
          </p:cNvSpPr>
          <p:nvPr>
            <p:ph type="title"/>
          </p:nvPr>
        </p:nvSpPr>
        <p:spPr>
          <a:xfrm>
            <a:off x="1100669" y="1111086"/>
            <a:ext cx="7690104" cy="2623885"/>
          </a:xfrm>
        </p:spPr>
        <p:txBody>
          <a:bodyPr vert="horz" lIns="91440" tIns="45720" rIns="91440" bIns="45720" rtlCol="0" anchor="ctr">
            <a:normAutofit/>
          </a:bodyPr>
          <a:lstStyle/>
          <a:p>
            <a:pPr algn="ctr"/>
            <a:r>
              <a:rPr lang="en-US" sz="6600" kern="1200">
                <a:solidFill>
                  <a:srgbClr val="FFFFFF"/>
                </a:solidFill>
                <a:latin typeface="+mj-lt"/>
                <a:ea typeface="+mj-ea"/>
                <a:cs typeface="+mj-cs"/>
              </a:rPr>
              <a:t>Strengthening Communication</a:t>
            </a:r>
          </a:p>
        </p:txBody>
      </p:sp>
      <p:sp>
        <p:nvSpPr>
          <p:cNvPr id="11" name="Rectangle 10">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Board Room">
            <a:extLst>
              <a:ext uri="{FF2B5EF4-FFF2-40B4-BE49-F238E27FC236}">
                <a16:creationId xmlns:a16="http://schemas.microsoft.com/office/drawing/2014/main" id="{F69E7FEC-8D92-4969-849F-A471E5091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725" y="2612676"/>
            <a:ext cx="1632648" cy="1632648"/>
          </a:xfrm>
          <a:prstGeom prst="rect">
            <a:avLst/>
          </a:prstGeom>
        </p:spPr>
      </p:pic>
      <p:sp>
        <p:nvSpPr>
          <p:cNvPr id="3" name="TextBox 2">
            <a:extLst>
              <a:ext uri="{FF2B5EF4-FFF2-40B4-BE49-F238E27FC236}">
                <a16:creationId xmlns:a16="http://schemas.microsoft.com/office/drawing/2014/main" id="{274F0D29-6175-4DB4-B1FF-C4D493506A20}"/>
              </a:ext>
            </a:extLst>
          </p:cNvPr>
          <p:cNvSpPr txBox="1"/>
          <p:nvPr/>
        </p:nvSpPr>
        <p:spPr>
          <a:xfrm>
            <a:off x="2225040" y="5049520"/>
            <a:ext cx="7853680" cy="630942"/>
          </a:xfrm>
          <a:prstGeom prst="rect">
            <a:avLst/>
          </a:prstGeom>
          <a:noFill/>
        </p:spPr>
        <p:txBody>
          <a:bodyPr wrap="square" rtlCol="0">
            <a:spAutoFit/>
          </a:bodyPr>
          <a:lstStyle/>
          <a:p>
            <a:pPr algn="ctr"/>
            <a:r>
              <a:rPr lang="en-US" sz="3500">
                <a:solidFill>
                  <a:schemeClr val="accent1"/>
                </a:solidFill>
                <a:latin typeface="+mj-lt"/>
              </a:rPr>
              <a:t>Talking about Sensitive Topics</a:t>
            </a:r>
          </a:p>
        </p:txBody>
      </p:sp>
      <p:sp>
        <p:nvSpPr>
          <p:cNvPr id="4" name="Slide Number Placeholder 3">
            <a:extLst>
              <a:ext uri="{FF2B5EF4-FFF2-40B4-BE49-F238E27FC236}">
                <a16:creationId xmlns:a16="http://schemas.microsoft.com/office/drawing/2014/main" id="{0EBE151A-A107-4872-9192-0BF86A57E326}"/>
              </a:ext>
            </a:extLst>
          </p:cNvPr>
          <p:cNvSpPr>
            <a:spLocks noGrp="1"/>
          </p:cNvSpPr>
          <p:nvPr>
            <p:ph type="sldNum" sz="quarter" idx="10"/>
          </p:nvPr>
        </p:nvSpPr>
        <p:spPr/>
        <p:txBody>
          <a:bodyPr/>
          <a:lstStyle/>
          <a:p>
            <a:fld id="{931B8EB6-028A-419C-BECF-3B4E461B649A}" type="slidenum">
              <a:rPr lang="en-US" smtClean="0"/>
              <a:t>52</a:t>
            </a:fld>
            <a:endParaRPr lang="en-US"/>
          </a:p>
        </p:txBody>
      </p:sp>
    </p:spTree>
    <p:extLst>
      <p:ext uri="{BB962C8B-B14F-4D97-AF65-F5344CB8AC3E}">
        <p14:creationId xmlns:p14="http://schemas.microsoft.com/office/powerpoint/2010/main" val="218477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8FB2B7-AEF1-45F1-A654-C0612138983D}"/>
              </a:ext>
            </a:extLst>
          </p:cNvPr>
          <p:cNvSpPr>
            <a:spLocks noGrp="1"/>
          </p:cNvSpPr>
          <p:nvPr>
            <p:ph type="title"/>
          </p:nvPr>
        </p:nvSpPr>
        <p:spPr/>
        <p:txBody>
          <a:bodyPr/>
          <a:lstStyle/>
          <a:p>
            <a:r>
              <a:rPr lang="en-US"/>
              <a:t>Talking about Sensitive Topics Activity</a:t>
            </a:r>
          </a:p>
        </p:txBody>
      </p:sp>
      <p:sp>
        <p:nvSpPr>
          <p:cNvPr id="4" name="Content Placeholder 3">
            <a:extLst>
              <a:ext uri="{FF2B5EF4-FFF2-40B4-BE49-F238E27FC236}">
                <a16:creationId xmlns:a16="http://schemas.microsoft.com/office/drawing/2014/main" id="{7ED7535A-1870-4FF2-84B4-EB65B80C729F}"/>
              </a:ext>
            </a:extLst>
          </p:cNvPr>
          <p:cNvSpPr>
            <a:spLocks noGrp="1"/>
          </p:cNvSpPr>
          <p:nvPr>
            <p:ph idx="1"/>
          </p:nvPr>
        </p:nvSpPr>
        <p:spPr>
          <a:ln>
            <a:solidFill>
              <a:schemeClr val="accent1"/>
            </a:solidFill>
          </a:ln>
        </p:spPr>
        <p:txBody>
          <a:bodyPr/>
          <a:lstStyle/>
          <a:p>
            <a:r>
              <a:rPr lang="en-US"/>
              <a:t>Using the “</a:t>
            </a:r>
            <a:r>
              <a:rPr lang="en-US" i="1"/>
              <a:t>How do you feel about…” </a:t>
            </a:r>
            <a:r>
              <a:rPr lang="en-US"/>
              <a:t>handout, for each topic place a check in the appropriate columns that reflects your own feelings</a:t>
            </a:r>
          </a:p>
          <a:p>
            <a:endParaRPr lang="en-US"/>
          </a:p>
          <a:p>
            <a:r>
              <a:rPr lang="en-US"/>
              <a:t>You may check all that apply</a:t>
            </a:r>
          </a:p>
          <a:p>
            <a:endParaRPr lang="en-US"/>
          </a:p>
          <a:p>
            <a:pPr marL="0" indent="0" algn="ctr">
              <a:buNone/>
            </a:pPr>
            <a:r>
              <a:rPr lang="en-US" b="1"/>
              <a:t>This document is confidential.</a:t>
            </a:r>
          </a:p>
          <a:p>
            <a:pPr marL="0" indent="0" algn="ctr">
              <a:buNone/>
            </a:pPr>
            <a:r>
              <a:rPr lang="en-US" b="1"/>
              <a:t>You will not be required to share your responses </a:t>
            </a:r>
          </a:p>
        </p:txBody>
      </p:sp>
      <p:sp>
        <p:nvSpPr>
          <p:cNvPr id="2" name="Slide Number Placeholder 1">
            <a:extLst>
              <a:ext uri="{FF2B5EF4-FFF2-40B4-BE49-F238E27FC236}">
                <a16:creationId xmlns:a16="http://schemas.microsoft.com/office/drawing/2014/main" id="{5CC8E806-3E1B-4044-8782-D6DACE79D3EF}"/>
              </a:ext>
            </a:extLst>
          </p:cNvPr>
          <p:cNvSpPr>
            <a:spLocks noGrp="1"/>
          </p:cNvSpPr>
          <p:nvPr>
            <p:ph type="sldNum" sz="quarter" idx="10"/>
          </p:nvPr>
        </p:nvSpPr>
        <p:spPr/>
        <p:txBody>
          <a:bodyPr/>
          <a:lstStyle/>
          <a:p>
            <a:fld id="{931B8EB6-028A-419C-BECF-3B4E461B649A}" type="slidenum">
              <a:rPr lang="en-US" smtClean="0"/>
              <a:t>53</a:t>
            </a:fld>
            <a:endParaRPr lang="en-US"/>
          </a:p>
        </p:txBody>
      </p:sp>
    </p:spTree>
    <p:extLst>
      <p:ext uri="{BB962C8B-B14F-4D97-AF65-F5344CB8AC3E}">
        <p14:creationId xmlns:p14="http://schemas.microsoft.com/office/powerpoint/2010/main" val="2293382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0339-102B-44BA-988C-F2A39B3E5664}"/>
              </a:ext>
            </a:extLst>
          </p:cNvPr>
          <p:cNvSpPr>
            <a:spLocks noGrp="1"/>
          </p:cNvSpPr>
          <p:nvPr>
            <p:ph type="title"/>
          </p:nvPr>
        </p:nvSpPr>
        <p:spPr/>
        <p:txBody>
          <a:bodyPr/>
          <a:lstStyle/>
          <a:p>
            <a:r>
              <a:rPr lang="en-US"/>
              <a:t>Talking about Sensitive Topics</a:t>
            </a:r>
          </a:p>
        </p:txBody>
      </p:sp>
      <p:sp>
        <p:nvSpPr>
          <p:cNvPr id="3" name="Content Placeholder 2">
            <a:extLst>
              <a:ext uri="{FF2B5EF4-FFF2-40B4-BE49-F238E27FC236}">
                <a16:creationId xmlns:a16="http://schemas.microsoft.com/office/drawing/2014/main" id="{796649D1-B612-49E5-A3D0-4A081A62F0BD}"/>
              </a:ext>
            </a:extLst>
          </p:cNvPr>
          <p:cNvSpPr>
            <a:spLocks noGrp="1"/>
          </p:cNvSpPr>
          <p:nvPr>
            <p:ph idx="1"/>
          </p:nvPr>
        </p:nvSpPr>
        <p:spPr>
          <a:ln>
            <a:solidFill>
              <a:schemeClr val="accent1"/>
            </a:solidFill>
          </a:ln>
        </p:spPr>
        <p:txBody>
          <a:bodyPr>
            <a:normAutofit/>
          </a:bodyPr>
          <a:lstStyle/>
          <a:p>
            <a:pPr lvl="0"/>
            <a:r>
              <a:rPr lang="en-US"/>
              <a:t>It is OK to feel conflicted.  </a:t>
            </a:r>
          </a:p>
          <a:p>
            <a:pPr lvl="0"/>
            <a:endParaRPr lang="en-US"/>
          </a:p>
          <a:p>
            <a:pPr lvl="0"/>
            <a:r>
              <a:rPr lang="en-US"/>
              <a:t>Talking about these topics and your feelings about them helps increase comfort.</a:t>
            </a:r>
          </a:p>
          <a:p>
            <a:endParaRPr lang="en-US"/>
          </a:p>
          <a:p>
            <a:r>
              <a:rPr lang="en-US"/>
              <a:t> Your sensitivity and respect in discussing these topics will impact rapport and trust with the client.</a:t>
            </a:r>
          </a:p>
          <a:p>
            <a:endParaRPr lang="en-US"/>
          </a:p>
          <a:p>
            <a:pPr lvl="0"/>
            <a:endParaRPr lang="en-US"/>
          </a:p>
          <a:p>
            <a:endParaRPr lang="en-US"/>
          </a:p>
        </p:txBody>
      </p:sp>
      <p:sp>
        <p:nvSpPr>
          <p:cNvPr id="4" name="Slide Number Placeholder 3">
            <a:extLst>
              <a:ext uri="{FF2B5EF4-FFF2-40B4-BE49-F238E27FC236}">
                <a16:creationId xmlns:a16="http://schemas.microsoft.com/office/drawing/2014/main" id="{25FC72D8-3DD7-4E7B-9A39-862FF444A360}"/>
              </a:ext>
            </a:extLst>
          </p:cNvPr>
          <p:cNvSpPr>
            <a:spLocks noGrp="1"/>
          </p:cNvSpPr>
          <p:nvPr>
            <p:ph type="sldNum" sz="quarter" idx="10"/>
          </p:nvPr>
        </p:nvSpPr>
        <p:spPr/>
        <p:txBody>
          <a:bodyPr/>
          <a:lstStyle/>
          <a:p>
            <a:fld id="{931B8EB6-028A-419C-BECF-3B4E461B649A}" type="slidenum">
              <a:rPr lang="en-US" smtClean="0"/>
              <a:t>54</a:t>
            </a:fld>
            <a:endParaRPr lang="en-US"/>
          </a:p>
        </p:txBody>
      </p:sp>
    </p:spTree>
    <p:extLst>
      <p:ext uri="{BB962C8B-B14F-4D97-AF65-F5344CB8AC3E}">
        <p14:creationId xmlns:p14="http://schemas.microsoft.com/office/powerpoint/2010/main" val="3014568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636F-9F62-4AE1-A1EE-2E2A613E3516}"/>
              </a:ext>
            </a:extLst>
          </p:cNvPr>
          <p:cNvSpPr>
            <a:spLocks noGrp="1"/>
          </p:cNvSpPr>
          <p:nvPr>
            <p:ph type="title"/>
          </p:nvPr>
        </p:nvSpPr>
        <p:spPr/>
        <p:txBody>
          <a:bodyPr/>
          <a:lstStyle/>
          <a:p>
            <a:r>
              <a:rPr lang="en-US"/>
              <a:t>Tips for Talking about Sensitive Topics</a:t>
            </a:r>
          </a:p>
        </p:txBody>
      </p:sp>
      <p:sp>
        <p:nvSpPr>
          <p:cNvPr id="3" name="Content Placeholder 2">
            <a:extLst>
              <a:ext uri="{FF2B5EF4-FFF2-40B4-BE49-F238E27FC236}">
                <a16:creationId xmlns:a16="http://schemas.microsoft.com/office/drawing/2014/main" id="{1231D844-10B7-41AC-937F-FA28E9D5C3E7}"/>
              </a:ext>
            </a:extLst>
          </p:cNvPr>
          <p:cNvSpPr>
            <a:spLocks noGrp="1"/>
          </p:cNvSpPr>
          <p:nvPr>
            <p:ph idx="1"/>
          </p:nvPr>
        </p:nvSpPr>
        <p:spPr>
          <a:xfrm>
            <a:off x="838200" y="1804360"/>
            <a:ext cx="10515600" cy="4351338"/>
          </a:xfrm>
          <a:ln>
            <a:solidFill>
              <a:schemeClr val="accent1"/>
            </a:solidFill>
          </a:ln>
        </p:spPr>
        <p:txBody>
          <a:bodyPr>
            <a:normAutofit/>
          </a:bodyPr>
          <a:lstStyle/>
          <a:p>
            <a:r>
              <a:rPr lang="en-US"/>
              <a:t>Know your triggers</a:t>
            </a:r>
          </a:p>
          <a:p>
            <a:r>
              <a:rPr lang="en-US"/>
              <a:t>Shadow experienced colleagues</a:t>
            </a:r>
          </a:p>
          <a:p>
            <a:r>
              <a:rPr lang="en-US"/>
              <a:t>Practice case studies and scenarios</a:t>
            </a:r>
          </a:p>
          <a:p>
            <a:pPr lvl="1"/>
            <a:r>
              <a:rPr lang="en-US"/>
              <a:t>Practice body language, word choices, and tone</a:t>
            </a:r>
          </a:p>
          <a:p>
            <a:r>
              <a:rPr lang="en-US"/>
              <a:t>Identify resources and people that can help you increase your confidence, comfort and skill when discussing sensitive topics</a:t>
            </a:r>
          </a:p>
          <a:p>
            <a:r>
              <a:rPr lang="en-US"/>
              <a:t>Speaking to clients of other cultures or in other languages about sensitive topics can be an additional challenge.  Seek cultural and translators </a:t>
            </a:r>
          </a:p>
        </p:txBody>
      </p:sp>
      <p:sp>
        <p:nvSpPr>
          <p:cNvPr id="4" name="Slide Number Placeholder 3">
            <a:extLst>
              <a:ext uri="{FF2B5EF4-FFF2-40B4-BE49-F238E27FC236}">
                <a16:creationId xmlns:a16="http://schemas.microsoft.com/office/drawing/2014/main" id="{37122939-7E54-43DC-88C1-E4732F81E4BA}"/>
              </a:ext>
            </a:extLst>
          </p:cNvPr>
          <p:cNvSpPr>
            <a:spLocks noGrp="1"/>
          </p:cNvSpPr>
          <p:nvPr>
            <p:ph type="sldNum" sz="quarter" idx="10"/>
          </p:nvPr>
        </p:nvSpPr>
        <p:spPr/>
        <p:txBody>
          <a:bodyPr/>
          <a:lstStyle/>
          <a:p>
            <a:fld id="{931B8EB6-028A-419C-BECF-3B4E461B649A}" type="slidenum">
              <a:rPr lang="en-US" smtClean="0"/>
              <a:t>55</a:t>
            </a:fld>
            <a:endParaRPr lang="en-US"/>
          </a:p>
        </p:txBody>
      </p:sp>
    </p:spTree>
    <p:extLst>
      <p:ext uri="{BB962C8B-B14F-4D97-AF65-F5344CB8AC3E}">
        <p14:creationId xmlns:p14="http://schemas.microsoft.com/office/powerpoint/2010/main" val="1023509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FF44A-2785-45B6-A316-89673081174F}"/>
              </a:ext>
            </a:extLst>
          </p:cNvPr>
          <p:cNvSpPr>
            <a:spLocks noGrp="1"/>
          </p:cNvSpPr>
          <p:nvPr>
            <p:ph type="title"/>
          </p:nvPr>
        </p:nvSpPr>
        <p:spPr/>
        <p:txBody>
          <a:bodyPr/>
          <a:lstStyle/>
          <a:p>
            <a:r>
              <a:rPr lang="en-US"/>
              <a:t>Day 1 Closing</a:t>
            </a:r>
          </a:p>
        </p:txBody>
      </p:sp>
      <p:sp>
        <p:nvSpPr>
          <p:cNvPr id="3" name="Content Placeholder 2">
            <a:extLst>
              <a:ext uri="{FF2B5EF4-FFF2-40B4-BE49-F238E27FC236}">
                <a16:creationId xmlns:a16="http://schemas.microsoft.com/office/drawing/2014/main" id="{A22326D1-3078-4B7F-8931-92A845353A1C}"/>
              </a:ext>
            </a:extLst>
          </p:cNvPr>
          <p:cNvSpPr>
            <a:spLocks noGrp="1"/>
          </p:cNvSpPr>
          <p:nvPr>
            <p:ph idx="1"/>
          </p:nvPr>
        </p:nvSpPr>
        <p:spPr>
          <a:ln>
            <a:solidFill>
              <a:schemeClr val="accent1"/>
            </a:solidFill>
          </a:ln>
        </p:spPr>
        <p:txBody>
          <a:bodyPr/>
          <a:lstStyle/>
          <a:p>
            <a:pPr marL="0" indent="0" algn="ctr">
              <a:buNone/>
            </a:pPr>
            <a:endParaRPr lang="en-US" sz="4500"/>
          </a:p>
          <a:p>
            <a:pPr marL="0" indent="0" algn="ctr">
              <a:buNone/>
            </a:pPr>
            <a:endParaRPr lang="en-US" sz="4500"/>
          </a:p>
          <a:p>
            <a:pPr marL="0" indent="0" algn="ctr">
              <a:buNone/>
            </a:pPr>
            <a:r>
              <a:rPr lang="en-US" sz="4500"/>
              <a:t>Name one person or one thing you appreciated today and why.</a:t>
            </a:r>
          </a:p>
          <a:p>
            <a:endParaRPr lang="en-US"/>
          </a:p>
        </p:txBody>
      </p:sp>
      <p:sp>
        <p:nvSpPr>
          <p:cNvPr id="4" name="Slide Number Placeholder 3">
            <a:extLst>
              <a:ext uri="{FF2B5EF4-FFF2-40B4-BE49-F238E27FC236}">
                <a16:creationId xmlns:a16="http://schemas.microsoft.com/office/drawing/2014/main" id="{3BED623C-918B-4378-A002-4DFB3727FDBA}"/>
              </a:ext>
            </a:extLst>
          </p:cNvPr>
          <p:cNvSpPr>
            <a:spLocks noGrp="1"/>
          </p:cNvSpPr>
          <p:nvPr>
            <p:ph type="sldNum" sz="quarter" idx="10"/>
          </p:nvPr>
        </p:nvSpPr>
        <p:spPr/>
        <p:txBody>
          <a:bodyPr/>
          <a:lstStyle/>
          <a:p>
            <a:fld id="{931B8EB6-028A-419C-BECF-3B4E461B649A}" type="slidenum">
              <a:rPr lang="en-US" smtClean="0"/>
              <a:t>56</a:t>
            </a:fld>
            <a:endParaRPr lang="en-US"/>
          </a:p>
        </p:txBody>
      </p:sp>
    </p:spTree>
    <p:extLst>
      <p:ext uri="{BB962C8B-B14F-4D97-AF65-F5344CB8AC3E}">
        <p14:creationId xmlns:p14="http://schemas.microsoft.com/office/powerpoint/2010/main" val="2857898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1C7198-76A4-4E0D-8503-D5DF8297FCE0}"/>
              </a:ext>
            </a:extLst>
          </p:cNvPr>
          <p:cNvSpPr>
            <a:spLocks noGrp="1"/>
          </p:cNvSpPr>
          <p:nvPr>
            <p:ph type="ctrTitle"/>
          </p:nvPr>
        </p:nvSpPr>
        <p:spPr>
          <a:xfrm>
            <a:off x="371856" y="2861869"/>
            <a:ext cx="11448288" cy="1865376"/>
          </a:xfrm>
        </p:spPr>
        <p:txBody>
          <a:bodyPr/>
          <a:lstStyle/>
          <a:p>
            <a:r>
              <a:rPr lang="en-US"/>
              <a:t>Welcome to Day 2</a:t>
            </a:r>
          </a:p>
        </p:txBody>
      </p:sp>
      <p:sp>
        <p:nvSpPr>
          <p:cNvPr id="3" name="Slide Number Placeholder 2">
            <a:extLst>
              <a:ext uri="{FF2B5EF4-FFF2-40B4-BE49-F238E27FC236}">
                <a16:creationId xmlns:a16="http://schemas.microsoft.com/office/drawing/2014/main" id="{DD94C91B-79F2-4180-A15D-EF817E156A61}"/>
              </a:ext>
            </a:extLst>
          </p:cNvPr>
          <p:cNvSpPr>
            <a:spLocks noGrp="1"/>
          </p:cNvSpPr>
          <p:nvPr>
            <p:ph type="sldNum" sz="quarter" idx="10"/>
          </p:nvPr>
        </p:nvSpPr>
        <p:spPr/>
        <p:txBody>
          <a:bodyPr/>
          <a:lstStyle/>
          <a:p>
            <a:fld id="{931B8EB6-028A-419C-BECF-3B4E461B649A}" type="slidenum">
              <a:rPr lang="en-US" smtClean="0"/>
              <a:t>57</a:t>
            </a:fld>
            <a:endParaRPr lang="en-US"/>
          </a:p>
        </p:txBody>
      </p:sp>
    </p:spTree>
    <p:extLst>
      <p:ext uri="{BB962C8B-B14F-4D97-AF65-F5344CB8AC3E}">
        <p14:creationId xmlns:p14="http://schemas.microsoft.com/office/powerpoint/2010/main" val="42024058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1AAC40-7BE4-4DDE-BC4C-21E84B53726E}"/>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Three in Common</a:t>
            </a:r>
          </a:p>
        </p:txBody>
      </p:sp>
      <p:sp>
        <p:nvSpPr>
          <p:cNvPr id="13" name="Oval 12">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Users">
            <a:extLst>
              <a:ext uri="{FF2B5EF4-FFF2-40B4-BE49-F238E27FC236}">
                <a16:creationId xmlns:a16="http://schemas.microsoft.com/office/drawing/2014/main" id="{F69E7FEC-8D92-4969-849F-A471E5091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
        <p:nvSpPr>
          <p:cNvPr id="3" name="Slide Number Placeholder 2">
            <a:extLst>
              <a:ext uri="{FF2B5EF4-FFF2-40B4-BE49-F238E27FC236}">
                <a16:creationId xmlns:a16="http://schemas.microsoft.com/office/drawing/2014/main" id="{900FD6C3-E461-402B-806E-2E52E9586CE3}"/>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spcAft>
                <a:spcPts val="600"/>
              </a:spcAft>
            </a:pPr>
            <a:fld id="{931B8EB6-028A-419C-BECF-3B4E461B649A}" type="slidenum">
              <a:rPr lang="en-US">
                <a:solidFill>
                  <a:prstClr val="white"/>
                </a:solidFill>
              </a:rPr>
              <a:pPr>
                <a:spcAft>
                  <a:spcPts val="600"/>
                </a:spcAft>
              </a:pPr>
              <a:t>58</a:t>
            </a:fld>
            <a:endParaRPr lang="en-US">
              <a:solidFill>
                <a:prstClr val="white"/>
              </a:solidFill>
            </a:endParaRPr>
          </a:p>
        </p:txBody>
      </p:sp>
    </p:spTree>
    <p:extLst>
      <p:ext uri="{BB962C8B-B14F-4D97-AF65-F5344CB8AC3E}">
        <p14:creationId xmlns:p14="http://schemas.microsoft.com/office/powerpoint/2010/main" val="6184175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754110-749B-4238-9B52-8F0F9ADFAF58}"/>
              </a:ext>
            </a:extLst>
          </p:cNvPr>
          <p:cNvSpPr>
            <a:spLocks noGrp="1"/>
          </p:cNvSpPr>
          <p:nvPr>
            <p:ph type="title"/>
          </p:nvPr>
        </p:nvSpPr>
        <p:spPr/>
        <p:txBody>
          <a:bodyPr/>
          <a:lstStyle/>
          <a:p>
            <a:r>
              <a:rPr lang="en-US"/>
              <a:t>Three in Common Exercise</a:t>
            </a:r>
          </a:p>
        </p:txBody>
      </p:sp>
      <p:sp>
        <p:nvSpPr>
          <p:cNvPr id="4" name="Content Placeholder 3">
            <a:extLst>
              <a:ext uri="{FF2B5EF4-FFF2-40B4-BE49-F238E27FC236}">
                <a16:creationId xmlns:a16="http://schemas.microsoft.com/office/drawing/2014/main" id="{04D930A7-7D9B-47F4-A035-CDD8C3893F0C}"/>
              </a:ext>
            </a:extLst>
          </p:cNvPr>
          <p:cNvSpPr>
            <a:spLocks noGrp="1"/>
          </p:cNvSpPr>
          <p:nvPr>
            <p:ph idx="1"/>
          </p:nvPr>
        </p:nvSpPr>
        <p:spPr>
          <a:ln>
            <a:solidFill>
              <a:schemeClr val="accent1"/>
            </a:solidFill>
          </a:ln>
        </p:spPr>
        <p:txBody>
          <a:bodyPr/>
          <a:lstStyle/>
          <a:p>
            <a:pPr marL="0" indent="0">
              <a:buNone/>
            </a:pPr>
            <a:endParaRPr lang="en-US" sz="3200"/>
          </a:p>
          <a:p>
            <a:r>
              <a:rPr lang="en-US" sz="3200"/>
              <a:t>In groups of three, find </a:t>
            </a:r>
            <a:r>
              <a:rPr lang="en-US" sz="3200" b="1" u="sng"/>
              <a:t>three </a:t>
            </a:r>
            <a:r>
              <a:rPr lang="en-US" sz="3200"/>
              <a:t>things you have in common</a:t>
            </a:r>
          </a:p>
          <a:p>
            <a:endParaRPr lang="en-US" sz="3200"/>
          </a:p>
          <a:p>
            <a:r>
              <a:rPr lang="en-US" sz="3200"/>
              <a:t>These things in common can’t be obvious such as age, gender, or hair color</a:t>
            </a:r>
          </a:p>
          <a:p>
            <a:endParaRPr lang="en-US" sz="3200"/>
          </a:p>
          <a:p>
            <a:r>
              <a:rPr lang="en-US" sz="3200"/>
              <a:t>One thing in common must be professional or job-related</a:t>
            </a:r>
          </a:p>
          <a:p>
            <a:endParaRPr lang="en-US" b="1" u="sng"/>
          </a:p>
        </p:txBody>
      </p:sp>
      <p:sp>
        <p:nvSpPr>
          <p:cNvPr id="2" name="Slide Number Placeholder 1">
            <a:extLst>
              <a:ext uri="{FF2B5EF4-FFF2-40B4-BE49-F238E27FC236}">
                <a16:creationId xmlns:a16="http://schemas.microsoft.com/office/drawing/2014/main" id="{1FF50405-BDEB-4025-8D7A-5C01964E9BF2}"/>
              </a:ext>
            </a:extLst>
          </p:cNvPr>
          <p:cNvSpPr>
            <a:spLocks noGrp="1"/>
          </p:cNvSpPr>
          <p:nvPr>
            <p:ph type="sldNum" sz="quarter" idx="10"/>
          </p:nvPr>
        </p:nvSpPr>
        <p:spPr/>
        <p:txBody>
          <a:bodyPr/>
          <a:lstStyle/>
          <a:p>
            <a:fld id="{931B8EB6-028A-419C-BECF-3B4E461B649A}" type="slidenum">
              <a:rPr lang="en-US" smtClean="0"/>
              <a:t>59</a:t>
            </a:fld>
            <a:endParaRPr lang="en-US"/>
          </a:p>
        </p:txBody>
      </p:sp>
    </p:spTree>
    <p:extLst>
      <p:ext uri="{BB962C8B-B14F-4D97-AF65-F5344CB8AC3E}">
        <p14:creationId xmlns:p14="http://schemas.microsoft.com/office/powerpoint/2010/main" val="46705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E925-2BE7-4F2C-A463-91C0A951B1A5}"/>
              </a:ext>
            </a:extLst>
          </p:cNvPr>
          <p:cNvSpPr>
            <a:spLocks noGrp="1"/>
          </p:cNvSpPr>
          <p:nvPr>
            <p:ph type="title"/>
          </p:nvPr>
        </p:nvSpPr>
        <p:spPr/>
        <p:txBody>
          <a:bodyPr/>
          <a:lstStyle/>
          <a:p>
            <a:r>
              <a:rPr lang="en-US"/>
              <a:t>What Is Family Planning? </a:t>
            </a:r>
          </a:p>
        </p:txBody>
      </p:sp>
      <p:sp>
        <p:nvSpPr>
          <p:cNvPr id="3" name="Content Placeholder 2">
            <a:extLst>
              <a:ext uri="{FF2B5EF4-FFF2-40B4-BE49-F238E27FC236}">
                <a16:creationId xmlns:a16="http://schemas.microsoft.com/office/drawing/2014/main" id="{D467615D-B8B7-4C4E-A3B7-72B2253D6C7E}"/>
              </a:ext>
            </a:extLst>
          </p:cNvPr>
          <p:cNvSpPr>
            <a:spLocks noGrp="1"/>
          </p:cNvSpPr>
          <p:nvPr>
            <p:ph idx="1"/>
          </p:nvPr>
        </p:nvSpPr>
        <p:spPr>
          <a:ln>
            <a:solidFill>
              <a:schemeClr val="accent1"/>
            </a:solidFill>
          </a:ln>
          <a:scene3d>
            <a:camera prst="orthographicFront"/>
            <a:lightRig rig="threePt" dir="t"/>
          </a:scene3d>
          <a:sp3d>
            <a:bevelT/>
          </a:sp3d>
        </p:spPr>
        <p:txBody>
          <a:bodyPr>
            <a:normAutofit/>
          </a:bodyPr>
          <a:lstStyle/>
          <a:p>
            <a:pPr marL="0" indent="0">
              <a:buNone/>
            </a:pPr>
            <a:endParaRPr lang="en-US" sz="3000"/>
          </a:p>
          <a:p>
            <a:pPr marL="0" indent="0" algn="ctr">
              <a:buNone/>
            </a:pPr>
            <a:endParaRPr lang="en-US" sz="3200"/>
          </a:p>
          <a:p>
            <a:pPr marL="0" indent="0" algn="ctr">
              <a:buNone/>
            </a:pPr>
            <a:r>
              <a:rPr lang="en-US" sz="4000"/>
              <a:t>Family planning is defined as “the ability of individuals and couples to anticipate and attain their desired number of children and the spacing and timing of their births.” </a:t>
            </a:r>
          </a:p>
          <a:p>
            <a:pPr marL="0" indent="0">
              <a:buNone/>
            </a:pPr>
            <a:endParaRPr lang="en-US" sz="3000"/>
          </a:p>
          <a:p>
            <a:pPr lvl="1"/>
            <a:endParaRPr lang="en-US" sz="3000">
              <a:cs typeface="Calibri"/>
            </a:endParaRPr>
          </a:p>
          <a:p>
            <a:pPr marL="0" indent="0">
              <a:buNone/>
            </a:pPr>
            <a:endParaRPr lang="en-US" sz="3000"/>
          </a:p>
          <a:p>
            <a:endParaRPr lang="en-US">
              <a:cs typeface="Calibri"/>
            </a:endParaRPr>
          </a:p>
          <a:p>
            <a:endParaRPr lang="en-US"/>
          </a:p>
        </p:txBody>
      </p:sp>
      <p:sp>
        <p:nvSpPr>
          <p:cNvPr id="4" name="Slide Number Placeholder 3">
            <a:extLst>
              <a:ext uri="{FF2B5EF4-FFF2-40B4-BE49-F238E27FC236}">
                <a16:creationId xmlns:a16="http://schemas.microsoft.com/office/drawing/2014/main" id="{9B3A1966-62B2-4F62-9BD1-4209742A2F59}"/>
              </a:ext>
            </a:extLst>
          </p:cNvPr>
          <p:cNvSpPr>
            <a:spLocks noGrp="1"/>
          </p:cNvSpPr>
          <p:nvPr>
            <p:ph type="sldNum" sz="quarter" idx="10"/>
          </p:nvPr>
        </p:nvSpPr>
        <p:spPr/>
        <p:txBody>
          <a:bodyPr/>
          <a:lstStyle/>
          <a:p>
            <a:fld id="{931B8EB6-028A-419C-BECF-3B4E461B649A}" type="slidenum">
              <a:rPr lang="en-US" smtClean="0"/>
              <a:t>6</a:t>
            </a:fld>
            <a:endParaRPr lang="en-US"/>
          </a:p>
        </p:txBody>
      </p:sp>
    </p:spTree>
    <p:extLst>
      <p:ext uri="{BB962C8B-B14F-4D97-AF65-F5344CB8AC3E}">
        <p14:creationId xmlns:p14="http://schemas.microsoft.com/office/powerpoint/2010/main" val="1103190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1AAC40-7BE4-4DDE-BC4C-21E84B53726E}"/>
              </a:ext>
            </a:extLst>
          </p:cNvPr>
          <p:cNvSpPr>
            <a:spLocks noGrp="1"/>
          </p:cNvSpPr>
          <p:nvPr>
            <p:ph type="title"/>
          </p:nvPr>
        </p:nvSpPr>
        <p:spPr>
          <a:xfrm>
            <a:off x="1100669" y="1111086"/>
            <a:ext cx="7690104" cy="2623885"/>
          </a:xfrm>
        </p:spPr>
        <p:txBody>
          <a:bodyPr vert="horz" lIns="91440" tIns="45720" rIns="91440" bIns="45720" rtlCol="0" anchor="ctr">
            <a:normAutofit/>
          </a:bodyPr>
          <a:lstStyle/>
          <a:p>
            <a:pPr algn="ctr"/>
            <a:r>
              <a:rPr lang="en-US" sz="6600" kern="1200">
                <a:solidFill>
                  <a:srgbClr val="FFFFFF"/>
                </a:solidFill>
                <a:latin typeface="+mj-lt"/>
                <a:ea typeface="+mj-ea"/>
                <a:cs typeface="+mj-cs"/>
              </a:rPr>
              <a:t>Integrated Screening and Referrals</a:t>
            </a:r>
          </a:p>
        </p:txBody>
      </p:sp>
      <p:sp>
        <p:nvSpPr>
          <p:cNvPr id="11" name="Rectangle 10">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Handshake">
            <a:extLst>
              <a:ext uri="{FF2B5EF4-FFF2-40B4-BE49-F238E27FC236}">
                <a16:creationId xmlns:a16="http://schemas.microsoft.com/office/drawing/2014/main" id="{F69E7FEC-8D92-4969-849F-A471E5091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725" y="2612676"/>
            <a:ext cx="1632648" cy="1632648"/>
          </a:xfrm>
          <a:prstGeom prst="rect">
            <a:avLst/>
          </a:prstGeom>
        </p:spPr>
      </p:pic>
      <p:sp>
        <p:nvSpPr>
          <p:cNvPr id="3" name="Slide Number Placeholder 2">
            <a:extLst>
              <a:ext uri="{FF2B5EF4-FFF2-40B4-BE49-F238E27FC236}">
                <a16:creationId xmlns:a16="http://schemas.microsoft.com/office/drawing/2014/main" id="{8583051F-6FDB-4CF8-A81C-A66EEA800063}"/>
              </a:ext>
            </a:extLst>
          </p:cNvPr>
          <p:cNvSpPr>
            <a:spLocks noGrp="1"/>
          </p:cNvSpPr>
          <p:nvPr>
            <p:ph type="sldNum" sz="quarter" idx="10"/>
          </p:nvPr>
        </p:nvSpPr>
        <p:spPr/>
        <p:txBody>
          <a:bodyPr/>
          <a:lstStyle/>
          <a:p>
            <a:fld id="{931B8EB6-028A-419C-BECF-3B4E461B649A}" type="slidenum">
              <a:rPr lang="en-US" smtClean="0"/>
              <a:t>60</a:t>
            </a:fld>
            <a:endParaRPr lang="en-US"/>
          </a:p>
        </p:txBody>
      </p:sp>
    </p:spTree>
    <p:extLst>
      <p:ext uri="{BB962C8B-B14F-4D97-AF65-F5344CB8AC3E}">
        <p14:creationId xmlns:p14="http://schemas.microsoft.com/office/powerpoint/2010/main" val="35497806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4FE6AD-9DD0-4B94-B484-0FAF20DFD278}"/>
              </a:ext>
            </a:extLst>
          </p:cNvPr>
          <p:cNvSpPr>
            <a:spLocks noGrp="1"/>
          </p:cNvSpPr>
          <p:nvPr>
            <p:ph type="title"/>
          </p:nvPr>
        </p:nvSpPr>
        <p:spPr/>
        <p:txBody>
          <a:bodyPr/>
          <a:lstStyle/>
          <a:p>
            <a:r>
              <a:rPr lang="en-US"/>
              <a:t>Integrating Screenings &amp; Referrals: </a:t>
            </a:r>
            <a:r>
              <a:rPr lang="en-US" b="0"/>
              <a:t>Overview</a:t>
            </a:r>
            <a:r>
              <a:rPr lang="en-US"/>
              <a:t> </a:t>
            </a:r>
          </a:p>
        </p:txBody>
      </p:sp>
      <p:sp>
        <p:nvSpPr>
          <p:cNvPr id="4" name="Content Placeholder 3">
            <a:extLst>
              <a:ext uri="{FF2B5EF4-FFF2-40B4-BE49-F238E27FC236}">
                <a16:creationId xmlns:a16="http://schemas.microsoft.com/office/drawing/2014/main" id="{77FADB96-AB9A-4661-8832-8B810516B617}"/>
              </a:ext>
            </a:extLst>
          </p:cNvPr>
          <p:cNvSpPr>
            <a:spLocks noGrp="1"/>
          </p:cNvSpPr>
          <p:nvPr>
            <p:ph idx="1"/>
          </p:nvPr>
        </p:nvSpPr>
        <p:spPr>
          <a:ln>
            <a:solidFill>
              <a:schemeClr val="accent1"/>
            </a:solidFill>
          </a:ln>
        </p:spPr>
        <p:txBody>
          <a:bodyPr>
            <a:normAutofit/>
          </a:bodyPr>
          <a:lstStyle/>
          <a:p>
            <a:r>
              <a:rPr lang="en-US" sz="3500"/>
              <a:t>Review and discuss person-centered care and motivational interviewing (MI) techniques and tools</a:t>
            </a:r>
          </a:p>
          <a:p>
            <a:endParaRPr lang="en-US" sz="3500"/>
          </a:p>
          <a:p>
            <a:r>
              <a:rPr lang="en-US" sz="3500"/>
              <a:t>Practice FP and SUD screening tools and referrals</a:t>
            </a:r>
          </a:p>
          <a:p>
            <a:endParaRPr lang="en-US" sz="3500"/>
          </a:p>
          <a:p>
            <a:r>
              <a:rPr lang="en-US" sz="3500"/>
              <a:t>Practice strategies using person-centered care and MI techniques to connect and engage with clients</a:t>
            </a:r>
          </a:p>
          <a:p>
            <a:pPr lvl="0"/>
            <a:endParaRPr lang="en-US" sz="4400"/>
          </a:p>
          <a:p>
            <a:endParaRPr lang="en-US"/>
          </a:p>
        </p:txBody>
      </p:sp>
      <p:sp>
        <p:nvSpPr>
          <p:cNvPr id="2" name="Slide Number Placeholder 1">
            <a:extLst>
              <a:ext uri="{FF2B5EF4-FFF2-40B4-BE49-F238E27FC236}">
                <a16:creationId xmlns:a16="http://schemas.microsoft.com/office/drawing/2014/main" id="{96C4ABDB-E46C-4CF5-9DAA-FD7313A8300F}"/>
              </a:ext>
            </a:extLst>
          </p:cNvPr>
          <p:cNvSpPr>
            <a:spLocks noGrp="1"/>
          </p:cNvSpPr>
          <p:nvPr>
            <p:ph type="sldNum" sz="quarter" idx="10"/>
          </p:nvPr>
        </p:nvSpPr>
        <p:spPr/>
        <p:txBody>
          <a:bodyPr/>
          <a:lstStyle/>
          <a:p>
            <a:fld id="{931B8EB6-028A-419C-BECF-3B4E461B649A}" type="slidenum">
              <a:rPr lang="en-US" smtClean="0"/>
              <a:t>61</a:t>
            </a:fld>
            <a:endParaRPr lang="en-US"/>
          </a:p>
        </p:txBody>
      </p:sp>
    </p:spTree>
    <p:extLst>
      <p:ext uri="{BB962C8B-B14F-4D97-AF65-F5344CB8AC3E}">
        <p14:creationId xmlns:p14="http://schemas.microsoft.com/office/powerpoint/2010/main" val="1383943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2161-E90F-415D-935A-ED79F4C26DB7}"/>
              </a:ext>
            </a:extLst>
          </p:cNvPr>
          <p:cNvSpPr>
            <a:spLocks noGrp="1"/>
          </p:cNvSpPr>
          <p:nvPr>
            <p:ph type="title"/>
          </p:nvPr>
        </p:nvSpPr>
        <p:spPr>
          <a:xfrm>
            <a:off x="838200" y="375064"/>
            <a:ext cx="10515600" cy="1325563"/>
          </a:xfrm>
        </p:spPr>
        <p:txBody>
          <a:bodyPr>
            <a:normAutofit/>
          </a:bodyPr>
          <a:lstStyle/>
          <a:p>
            <a:pPr algn="ctr"/>
            <a:r>
              <a:rPr lang="en-US"/>
              <a:t>Person-Centered Care Principles</a:t>
            </a:r>
          </a:p>
        </p:txBody>
      </p:sp>
      <p:graphicFrame>
        <p:nvGraphicFramePr>
          <p:cNvPr id="21" name="Content Placeholder 2">
            <a:extLst>
              <a:ext uri="{FF2B5EF4-FFF2-40B4-BE49-F238E27FC236}">
                <a16:creationId xmlns:a16="http://schemas.microsoft.com/office/drawing/2014/main" id="{2913EE9F-341E-4E1D-896C-653A71805BD3}"/>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DF47046-3791-407F-B4E8-178B8385B445}"/>
              </a:ext>
            </a:extLst>
          </p:cNvPr>
          <p:cNvSpPr>
            <a:spLocks noGrp="1"/>
          </p:cNvSpPr>
          <p:nvPr>
            <p:ph type="sldNum" sz="quarter" idx="10"/>
          </p:nvPr>
        </p:nvSpPr>
        <p:spPr/>
        <p:txBody>
          <a:bodyPr/>
          <a:lstStyle/>
          <a:p>
            <a:fld id="{931B8EB6-028A-419C-BECF-3B4E461B649A}" type="slidenum">
              <a:rPr lang="en-US" smtClean="0"/>
              <a:t>62</a:t>
            </a:fld>
            <a:endParaRPr lang="en-US"/>
          </a:p>
        </p:txBody>
      </p:sp>
    </p:spTree>
    <p:extLst>
      <p:ext uri="{BB962C8B-B14F-4D97-AF65-F5344CB8AC3E}">
        <p14:creationId xmlns:p14="http://schemas.microsoft.com/office/powerpoint/2010/main" val="14676347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a:t>The Process of Shared Decision Making</a:t>
            </a:r>
          </a:p>
        </p:txBody>
      </p:sp>
      <p:sp>
        <p:nvSpPr>
          <p:cNvPr id="3" name="Content Placeholder 2"/>
          <p:cNvSpPr>
            <a:spLocks noGrp="1"/>
          </p:cNvSpPr>
          <p:nvPr>
            <p:ph idx="1"/>
          </p:nvPr>
        </p:nvSpPr>
        <p:spPr>
          <a:solidFill>
            <a:schemeClr val="bg1"/>
          </a:solidFill>
          <a:ln>
            <a:solidFill>
              <a:schemeClr val="accent1"/>
            </a:solidFill>
          </a:ln>
        </p:spPr>
        <p:txBody>
          <a:bodyPr vert="horz" lIns="91440" tIns="45720" rIns="91440" bIns="45720" rtlCol="0" anchor="t">
            <a:normAutofit/>
          </a:bodyPr>
          <a:lstStyle/>
          <a:p>
            <a:r>
              <a:rPr lang="en-US"/>
              <a:t>In shared decision making, both the client/patient and provider contribute to the medical decision-making process</a:t>
            </a:r>
          </a:p>
          <a:p>
            <a:pPr marL="0" indent="0">
              <a:buNone/>
            </a:pPr>
            <a:endParaRPr lang="en-US"/>
          </a:p>
          <a:p>
            <a:r>
              <a:rPr lang="en-US"/>
              <a:t>It is essential to establish a positive therapeutic relationship and build rapport from the beginning.  This has been shown to lead to:</a:t>
            </a:r>
          </a:p>
          <a:p>
            <a:pPr lvl="1"/>
            <a:r>
              <a:rPr lang="en-US"/>
              <a:t>Higher rates of continuation of care</a:t>
            </a:r>
          </a:p>
          <a:p>
            <a:pPr lvl="1"/>
            <a:r>
              <a:rPr lang="en-US"/>
              <a:t>Better client satisfaction</a:t>
            </a:r>
          </a:p>
          <a:p>
            <a:pPr lvl="1"/>
            <a:r>
              <a:rPr lang="en-US"/>
              <a:t>More favorable health outcomes</a:t>
            </a:r>
          </a:p>
          <a:p>
            <a:pPr lvl="1"/>
            <a:r>
              <a:rPr lang="en-US"/>
              <a:t>Lower demand for health care resources </a:t>
            </a:r>
            <a:endParaRPr lang="en-US">
              <a:cs typeface="Calibri"/>
            </a:endParaRPr>
          </a:p>
          <a:p>
            <a:endParaRPr lang="en-US" sz="2000"/>
          </a:p>
          <a:p>
            <a:pPr marL="457200" lvl="1" indent="0">
              <a:spcBef>
                <a:spcPts val="1000"/>
              </a:spcBef>
              <a:buNone/>
            </a:pPr>
            <a:endParaRPr lang="en-US"/>
          </a:p>
          <a:p>
            <a:pPr marL="457200" lvl="1" indent="0">
              <a:spcBef>
                <a:spcPts val="1000"/>
              </a:spcBef>
              <a:buNone/>
            </a:pPr>
            <a:endParaRPr lang="en-US"/>
          </a:p>
          <a:p>
            <a:pPr marL="0" indent="0">
              <a:buNone/>
            </a:pPr>
            <a:endParaRPr lang="en-US"/>
          </a:p>
        </p:txBody>
      </p:sp>
      <p:sp>
        <p:nvSpPr>
          <p:cNvPr id="8" name="TextBox 7"/>
          <p:cNvSpPr txBox="1"/>
          <p:nvPr/>
        </p:nvSpPr>
        <p:spPr>
          <a:xfrm>
            <a:off x="7883770" y="6231265"/>
            <a:ext cx="3804877" cy="523220"/>
          </a:xfrm>
          <a:prstGeom prst="rect">
            <a:avLst/>
          </a:prstGeom>
          <a:noFill/>
        </p:spPr>
        <p:txBody>
          <a:bodyPr wrap="square" rtlCol="0">
            <a:spAutoFit/>
          </a:bodyPr>
          <a:lstStyle/>
          <a:p>
            <a:pPr algn="r"/>
            <a:r>
              <a:rPr lang="en-US" sz="1400">
                <a:latin typeface="+mj-lt"/>
              </a:rPr>
              <a:t>Dehlendorf: </a:t>
            </a:r>
            <a:r>
              <a:rPr lang="en-US" sz="1400" i="1">
                <a:latin typeface="+mj-lt"/>
              </a:rPr>
              <a:t>Contraception, </a:t>
            </a:r>
            <a:r>
              <a:rPr lang="en-US" sz="1400">
                <a:latin typeface="+mj-lt"/>
              </a:rPr>
              <a:t>2013</a:t>
            </a:r>
          </a:p>
          <a:p>
            <a:pPr algn="r"/>
            <a:r>
              <a:rPr lang="en-US" sz="1400" err="1">
                <a:latin typeface="+mj-lt"/>
              </a:rPr>
              <a:t>Dehlendorf:</a:t>
            </a:r>
            <a:r>
              <a:rPr lang="en-US" sz="1400" err="1">
                <a:solidFill>
                  <a:schemeClr val="bg1"/>
                </a:solidFill>
                <a:latin typeface="+mj-lt"/>
              </a:rPr>
              <a:t>,</a:t>
            </a:r>
            <a:r>
              <a:rPr lang="en-US" sz="1400" i="1" err="1">
                <a:latin typeface="+mj-lt"/>
              </a:rPr>
              <a:t>AJOG</a:t>
            </a:r>
            <a:r>
              <a:rPr lang="en-US" sz="1400">
                <a:latin typeface="+mj-lt"/>
              </a:rPr>
              <a:t>, 2016</a:t>
            </a:r>
            <a:endParaRPr lang="en-US" sz="1400">
              <a:solidFill>
                <a:schemeClr val="bg1"/>
              </a:solidFill>
              <a:latin typeface="+mj-lt"/>
            </a:endParaRPr>
          </a:p>
        </p:txBody>
      </p:sp>
      <p:sp>
        <p:nvSpPr>
          <p:cNvPr id="4" name="Slide Number Placeholder 3">
            <a:extLst>
              <a:ext uri="{FF2B5EF4-FFF2-40B4-BE49-F238E27FC236}">
                <a16:creationId xmlns:a16="http://schemas.microsoft.com/office/drawing/2014/main" id="{A46C7C52-AB45-4886-AA81-E7DFFF79261A}"/>
              </a:ext>
            </a:extLst>
          </p:cNvPr>
          <p:cNvSpPr>
            <a:spLocks noGrp="1"/>
          </p:cNvSpPr>
          <p:nvPr>
            <p:ph type="sldNum" sz="quarter" idx="10"/>
          </p:nvPr>
        </p:nvSpPr>
        <p:spPr/>
        <p:txBody>
          <a:bodyPr/>
          <a:lstStyle/>
          <a:p>
            <a:fld id="{931B8EB6-028A-419C-BECF-3B4E461B649A}" type="slidenum">
              <a:rPr lang="en-US" smtClean="0"/>
              <a:t>63</a:t>
            </a:fld>
            <a:endParaRPr lang="en-US"/>
          </a:p>
        </p:txBody>
      </p:sp>
    </p:spTree>
    <p:extLst>
      <p:ext uri="{BB962C8B-B14F-4D97-AF65-F5344CB8AC3E}">
        <p14:creationId xmlns:p14="http://schemas.microsoft.com/office/powerpoint/2010/main" val="30002054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US"/>
              <a:t>The Process of Shared Decision Making</a:t>
            </a:r>
          </a:p>
        </p:txBody>
      </p:sp>
      <p:sp>
        <p:nvSpPr>
          <p:cNvPr id="3" name="Content Placeholder 2"/>
          <p:cNvSpPr>
            <a:spLocks noGrp="1"/>
          </p:cNvSpPr>
          <p:nvPr>
            <p:ph idx="1"/>
          </p:nvPr>
        </p:nvSpPr>
        <p:spPr>
          <a:solidFill>
            <a:schemeClr val="bg1"/>
          </a:solidFill>
          <a:ln>
            <a:solidFill>
              <a:schemeClr val="accent1"/>
            </a:solidFill>
          </a:ln>
        </p:spPr>
        <p:txBody>
          <a:bodyPr vert="horz" lIns="91440" tIns="45720" rIns="91440" bIns="45720" rtlCol="0" anchor="t">
            <a:normAutofit/>
          </a:bodyPr>
          <a:lstStyle/>
          <a:p>
            <a:endParaRPr lang="en-US" sz="2000"/>
          </a:p>
          <a:p>
            <a:r>
              <a:rPr lang="en-US" sz="3200"/>
              <a:t>But I already do this? </a:t>
            </a:r>
          </a:p>
          <a:p>
            <a:endParaRPr lang="en-US" sz="3200">
              <a:cs typeface="Calibri"/>
            </a:endParaRPr>
          </a:p>
          <a:p>
            <a:pPr lvl="1"/>
            <a:r>
              <a:rPr lang="en-US" sz="3200"/>
              <a:t>Greet patient warmly (only done in 65% of visits)</a:t>
            </a:r>
            <a:endParaRPr lang="en-US" sz="3200">
              <a:cs typeface="Calibri"/>
            </a:endParaRPr>
          </a:p>
          <a:p>
            <a:pPr lvl="1"/>
            <a:r>
              <a:rPr lang="en-US" sz="3200"/>
              <a:t>Small talk (only done in 45% of visits)</a:t>
            </a:r>
            <a:endParaRPr lang="en-US" sz="3200">
              <a:cs typeface="Calibri"/>
            </a:endParaRPr>
          </a:p>
          <a:p>
            <a:pPr lvl="1"/>
            <a:r>
              <a:rPr lang="en-US" sz="3200"/>
              <a:t>Open-ended questions (only done in 43% of visits)</a:t>
            </a:r>
            <a:endParaRPr lang="en-US" sz="3200">
              <a:cs typeface="Calibri"/>
            </a:endParaRPr>
          </a:p>
          <a:p>
            <a:pPr marL="457200" lvl="1" indent="0">
              <a:spcBef>
                <a:spcPts val="1000"/>
              </a:spcBef>
              <a:buNone/>
            </a:pPr>
            <a:endParaRPr lang="en-US" sz="3200"/>
          </a:p>
          <a:p>
            <a:pPr marL="457200" lvl="1" indent="0">
              <a:spcBef>
                <a:spcPts val="1000"/>
              </a:spcBef>
              <a:buNone/>
            </a:pPr>
            <a:endParaRPr lang="en-US" sz="3200"/>
          </a:p>
          <a:p>
            <a:pPr marL="0" indent="0">
              <a:buNone/>
            </a:pPr>
            <a:endParaRPr lang="en-US"/>
          </a:p>
        </p:txBody>
      </p:sp>
      <p:sp>
        <p:nvSpPr>
          <p:cNvPr id="8" name="TextBox 7"/>
          <p:cNvSpPr txBox="1"/>
          <p:nvPr/>
        </p:nvSpPr>
        <p:spPr>
          <a:xfrm>
            <a:off x="7883770" y="6231265"/>
            <a:ext cx="3804877" cy="523220"/>
          </a:xfrm>
          <a:prstGeom prst="rect">
            <a:avLst/>
          </a:prstGeom>
          <a:noFill/>
        </p:spPr>
        <p:txBody>
          <a:bodyPr wrap="square" rtlCol="0">
            <a:spAutoFit/>
          </a:bodyPr>
          <a:lstStyle/>
          <a:p>
            <a:pPr algn="r"/>
            <a:r>
              <a:rPr lang="en-US" sz="1400">
                <a:latin typeface="+mj-lt"/>
              </a:rPr>
              <a:t>Dehlendorf: </a:t>
            </a:r>
            <a:r>
              <a:rPr lang="en-US" sz="1400" i="1">
                <a:latin typeface="+mj-lt"/>
              </a:rPr>
              <a:t>Contraception, </a:t>
            </a:r>
            <a:r>
              <a:rPr lang="en-US" sz="1400">
                <a:latin typeface="+mj-lt"/>
              </a:rPr>
              <a:t>2013</a:t>
            </a:r>
          </a:p>
          <a:p>
            <a:pPr algn="r"/>
            <a:r>
              <a:rPr lang="en-US" sz="1400" err="1">
                <a:latin typeface="+mj-lt"/>
              </a:rPr>
              <a:t>Dehlendorf:</a:t>
            </a:r>
            <a:r>
              <a:rPr lang="en-US" sz="1400" err="1">
                <a:solidFill>
                  <a:schemeClr val="bg1"/>
                </a:solidFill>
                <a:latin typeface="+mj-lt"/>
              </a:rPr>
              <a:t>,</a:t>
            </a:r>
            <a:r>
              <a:rPr lang="en-US" sz="1400" i="1" err="1">
                <a:latin typeface="+mj-lt"/>
              </a:rPr>
              <a:t>AJOG</a:t>
            </a:r>
            <a:r>
              <a:rPr lang="en-US" sz="1400">
                <a:latin typeface="+mj-lt"/>
              </a:rPr>
              <a:t>, 2016</a:t>
            </a:r>
            <a:endParaRPr lang="en-US" sz="1400">
              <a:solidFill>
                <a:schemeClr val="bg1"/>
              </a:solidFill>
              <a:latin typeface="+mj-lt"/>
            </a:endParaRPr>
          </a:p>
        </p:txBody>
      </p:sp>
      <p:sp>
        <p:nvSpPr>
          <p:cNvPr id="4" name="Slide Number Placeholder 3">
            <a:extLst>
              <a:ext uri="{FF2B5EF4-FFF2-40B4-BE49-F238E27FC236}">
                <a16:creationId xmlns:a16="http://schemas.microsoft.com/office/drawing/2014/main" id="{935D0EAF-285C-49D7-AE88-132DA77358E0}"/>
              </a:ext>
            </a:extLst>
          </p:cNvPr>
          <p:cNvSpPr>
            <a:spLocks noGrp="1"/>
          </p:cNvSpPr>
          <p:nvPr>
            <p:ph type="sldNum" sz="quarter" idx="10"/>
          </p:nvPr>
        </p:nvSpPr>
        <p:spPr/>
        <p:txBody>
          <a:bodyPr/>
          <a:lstStyle/>
          <a:p>
            <a:fld id="{931B8EB6-028A-419C-BECF-3B4E461B649A}" type="slidenum">
              <a:rPr lang="en-US" smtClean="0"/>
              <a:t>64</a:t>
            </a:fld>
            <a:endParaRPr lang="en-US"/>
          </a:p>
        </p:txBody>
      </p:sp>
    </p:spTree>
    <p:extLst>
      <p:ext uri="{BB962C8B-B14F-4D97-AF65-F5344CB8AC3E}">
        <p14:creationId xmlns:p14="http://schemas.microsoft.com/office/powerpoint/2010/main" val="235356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E0798-38B4-40ED-952E-E5CB452D7ABA}"/>
              </a:ext>
            </a:extLst>
          </p:cNvPr>
          <p:cNvSpPr>
            <a:spLocks noGrp="1"/>
          </p:cNvSpPr>
          <p:nvPr>
            <p:ph type="title"/>
          </p:nvPr>
        </p:nvSpPr>
        <p:spPr>
          <a:xfrm>
            <a:off x="838200" y="557188"/>
            <a:ext cx="10515600" cy="1133499"/>
          </a:xfrm>
        </p:spPr>
        <p:txBody>
          <a:bodyPr>
            <a:normAutofit/>
          </a:bodyPr>
          <a:lstStyle/>
          <a:p>
            <a:pPr algn="ctr"/>
            <a:r>
              <a:rPr lang="en-US" sz="5200"/>
              <a:t>Motivational Interviewing (MI) </a:t>
            </a:r>
          </a:p>
        </p:txBody>
      </p:sp>
      <p:sp>
        <p:nvSpPr>
          <p:cNvPr id="3" name="Slide Number Placeholder 2">
            <a:extLst>
              <a:ext uri="{FF2B5EF4-FFF2-40B4-BE49-F238E27FC236}">
                <a16:creationId xmlns:a16="http://schemas.microsoft.com/office/drawing/2014/main" id="{E457F859-5557-4FAB-9CFD-85BDABFE2C0F}"/>
              </a:ext>
            </a:extLst>
          </p:cNvPr>
          <p:cNvSpPr>
            <a:spLocks noGrp="1"/>
          </p:cNvSpPr>
          <p:nvPr>
            <p:ph type="sldNum" sz="quarter" idx="10"/>
          </p:nvPr>
        </p:nvSpPr>
        <p:spPr>
          <a:xfrm>
            <a:off x="8610600" y="6356350"/>
            <a:ext cx="2743200" cy="365125"/>
          </a:xfrm>
        </p:spPr>
        <p:txBody>
          <a:bodyPr>
            <a:normAutofit/>
          </a:bodyPr>
          <a:lstStyle/>
          <a:p>
            <a:pPr>
              <a:spcAft>
                <a:spcPts val="600"/>
              </a:spcAft>
            </a:pPr>
            <a:fld id="{931B8EB6-028A-419C-BECF-3B4E461B649A}" type="slidenum">
              <a:rPr lang="en-US" smtClean="0"/>
              <a:pPr>
                <a:spcAft>
                  <a:spcPts val="600"/>
                </a:spcAft>
              </a:pPr>
              <a:t>65</a:t>
            </a:fld>
            <a:endParaRPr lang="en-US"/>
          </a:p>
        </p:txBody>
      </p:sp>
      <p:graphicFrame>
        <p:nvGraphicFramePr>
          <p:cNvPr id="5" name="Content Placeholder 2">
            <a:extLst>
              <a:ext uri="{FF2B5EF4-FFF2-40B4-BE49-F238E27FC236}">
                <a16:creationId xmlns:a16="http://schemas.microsoft.com/office/drawing/2014/main" id="{D821A2FD-2CA9-4E1F-B632-1955E899010F}"/>
              </a:ext>
            </a:extLst>
          </p:cNvPr>
          <p:cNvGraphicFramePr>
            <a:graphicFrameLocks noGrp="1"/>
          </p:cNvGraphicFramePr>
          <p:nvPr>
            <p:ph idx="1"/>
            <p:extLst>
              <p:ext uri="{D42A27DB-BD31-4B8C-83A1-F6EECF244321}">
                <p14:modId xmlns:p14="http://schemas.microsoft.com/office/powerpoint/2010/main" val="393496496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570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3E9F-24E7-4679-AF91-B2D11509DC5F}"/>
              </a:ext>
            </a:extLst>
          </p:cNvPr>
          <p:cNvSpPr>
            <a:spLocks noGrp="1"/>
          </p:cNvSpPr>
          <p:nvPr>
            <p:ph type="title"/>
          </p:nvPr>
        </p:nvSpPr>
        <p:spPr>
          <a:xfrm>
            <a:off x="863029" y="1012004"/>
            <a:ext cx="3416158" cy="4795408"/>
          </a:xfrm>
          <a:solidFill>
            <a:schemeClr val="bg1">
              <a:lumMod val="75000"/>
            </a:schemeClr>
          </a:solidFill>
        </p:spPr>
        <p:txBody>
          <a:bodyPr>
            <a:normAutofit/>
          </a:bodyPr>
          <a:lstStyle/>
          <a:p>
            <a:pPr algn="ctr"/>
            <a:r>
              <a:rPr lang="en-US"/>
              <a:t>Why Does MI Work? </a:t>
            </a:r>
          </a:p>
        </p:txBody>
      </p:sp>
      <p:graphicFrame>
        <p:nvGraphicFramePr>
          <p:cNvPr id="19" name="Content Placeholder 2">
            <a:extLst>
              <a:ext uri="{FF2B5EF4-FFF2-40B4-BE49-F238E27FC236}">
                <a16:creationId xmlns:a16="http://schemas.microsoft.com/office/drawing/2014/main" id="{EC14964F-D917-4286-8576-4C52D23A852C}"/>
              </a:ext>
            </a:extLst>
          </p:cNvPr>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5540B38-7E3C-4163-8C6F-45B5A6A50195}"/>
              </a:ext>
            </a:extLst>
          </p:cNvPr>
          <p:cNvSpPr>
            <a:spLocks noGrp="1"/>
          </p:cNvSpPr>
          <p:nvPr>
            <p:ph type="sldNum" sz="quarter" idx="10"/>
          </p:nvPr>
        </p:nvSpPr>
        <p:spPr/>
        <p:txBody>
          <a:bodyPr/>
          <a:lstStyle/>
          <a:p>
            <a:fld id="{931B8EB6-028A-419C-BECF-3B4E461B649A}" type="slidenum">
              <a:rPr lang="en-US" smtClean="0"/>
              <a:t>66</a:t>
            </a:fld>
            <a:endParaRPr lang="en-US"/>
          </a:p>
        </p:txBody>
      </p:sp>
    </p:spTree>
    <p:extLst>
      <p:ext uri="{BB962C8B-B14F-4D97-AF65-F5344CB8AC3E}">
        <p14:creationId xmlns:p14="http://schemas.microsoft.com/office/powerpoint/2010/main" val="2400830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0B56C9-7319-4F53-9370-1EBB177BF40A}"/>
              </a:ext>
            </a:extLst>
          </p:cNvPr>
          <p:cNvSpPr>
            <a:spLocks noGrp="1"/>
          </p:cNvSpPr>
          <p:nvPr>
            <p:ph type="title"/>
          </p:nvPr>
        </p:nvSpPr>
        <p:spPr>
          <a:xfrm>
            <a:off x="838200" y="365125"/>
            <a:ext cx="10515600" cy="1325563"/>
          </a:xfrm>
        </p:spPr>
        <p:txBody>
          <a:bodyPr>
            <a:normAutofit/>
          </a:bodyPr>
          <a:lstStyle/>
          <a:p>
            <a:r>
              <a:rPr lang="en-US"/>
              <a:t>Basic Person-Centered Skills</a:t>
            </a:r>
          </a:p>
        </p:txBody>
      </p:sp>
      <p:graphicFrame>
        <p:nvGraphicFramePr>
          <p:cNvPr id="8" name="Content Placeholder 5">
            <a:extLst>
              <a:ext uri="{FF2B5EF4-FFF2-40B4-BE49-F238E27FC236}">
                <a16:creationId xmlns:a16="http://schemas.microsoft.com/office/drawing/2014/main" id="{E7AAD6E8-EA20-4531-A507-349359C3768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9374EF24-55A0-4195-8531-35872A2AF210}"/>
              </a:ext>
            </a:extLst>
          </p:cNvPr>
          <p:cNvSpPr>
            <a:spLocks noGrp="1"/>
          </p:cNvSpPr>
          <p:nvPr>
            <p:ph type="sldNum" sz="quarter" idx="10"/>
          </p:nvPr>
        </p:nvSpPr>
        <p:spPr/>
        <p:txBody>
          <a:bodyPr/>
          <a:lstStyle/>
          <a:p>
            <a:fld id="{931B8EB6-028A-419C-BECF-3B4E461B649A}" type="slidenum">
              <a:rPr lang="en-US" smtClean="0"/>
              <a:t>67</a:t>
            </a:fld>
            <a:endParaRPr lang="en-US"/>
          </a:p>
        </p:txBody>
      </p:sp>
    </p:spTree>
    <p:extLst>
      <p:ext uri="{BB962C8B-B14F-4D97-AF65-F5344CB8AC3E}">
        <p14:creationId xmlns:p14="http://schemas.microsoft.com/office/powerpoint/2010/main" val="2095263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D5947-842A-4972-ABD7-EC3F4CA3DD21}"/>
              </a:ext>
            </a:extLst>
          </p:cNvPr>
          <p:cNvSpPr>
            <a:spLocks noGrp="1"/>
          </p:cNvSpPr>
          <p:nvPr>
            <p:ph type="title"/>
          </p:nvPr>
        </p:nvSpPr>
        <p:spPr/>
        <p:txBody>
          <a:bodyPr/>
          <a:lstStyle/>
          <a:p>
            <a:r>
              <a:rPr lang="en-US"/>
              <a:t>Practice Responses to the Statements</a:t>
            </a:r>
          </a:p>
        </p:txBody>
      </p:sp>
      <p:sp>
        <p:nvSpPr>
          <p:cNvPr id="3" name="Content Placeholder 2">
            <a:extLst>
              <a:ext uri="{FF2B5EF4-FFF2-40B4-BE49-F238E27FC236}">
                <a16:creationId xmlns:a16="http://schemas.microsoft.com/office/drawing/2014/main" id="{166603ED-CAE4-4EE4-9EE7-D88D7B9C2745}"/>
              </a:ext>
            </a:extLst>
          </p:cNvPr>
          <p:cNvSpPr>
            <a:spLocks noGrp="1"/>
          </p:cNvSpPr>
          <p:nvPr>
            <p:ph idx="1"/>
          </p:nvPr>
        </p:nvSpPr>
        <p:spPr>
          <a:ln>
            <a:solidFill>
              <a:srgbClr val="922A8E"/>
            </a:solidFill>
          </a:ln>
        </p:spPr>
        <p:txBody>
          <a:bodyPr>
            <a:normAutofit fontScale="92500" lnSpcReduction="10000"/>
          </a:bodyPr>
          <a:lstStyle/>
          <a:p>
            <a:r>
              <a:rPr lang="en-US"/>
              <a:t>“Using helps calm me down and allows me to be more patient with my kids.”</a:t>
            </a:r>
          </a:p>
          <a:p>
            <a:endParaRPr lang="en-US" sz="3600"/>
          </a:p>
          <a:p>
            <a:r>
              <a:rPr lang="en-US"/>
              <a:t>“I just need a little bit to get me through the day, it’s not like I’m using when at work.” </a:t>
            </a:r>
          </a:p>
          <a:p>
            <a:endParaRPr lang="en-US" sz="3600"/>
          </a:p>
          <a:p>
            <a:r>
              <a:rPr lang="en-US"/>
              <a:t>“I don’t want to use birth control right now because I’m afraid of gaining weight.” </a:t>
            </a:r>
          </a:p>
          <a:p>
            <a:endParaRPr lang="en-US" sz="3600"/>
          </a:p>
          <a:p>
            <a:r>
              <a:rPr lang="en-US"/>
              <a:t>“Sex is just more fun without a condom.”</a:t>
            </a:r>
            <a:endParaRPr lang="en-US" sz="3600"/>
          </a:p>
          <a:p>
            <a:endParaRPr lang="en-US"/>
          </a:p>
        </p:txBody>
      </p:sp>
      <p:sp>
        <p:nvSpPr>
          <p:cNvPr id="4" name="Slide Number Placeholder 3">
            <a:extLst>
              <a:ext uri="{FF2B5EF4-FFF2-40B4-BE49-F238E27FC236}">
                <a16:creationId xmlns:a16="http://schemas.microsoft.com/office/drawing/2014/main" id="{9098BED8-C8AD-49CD-9067-BF38D4E8A56C}"/>
              </a:ext>
            </a:extLst>
          </p:cNvPr>
          <p:cNvSpPr>
            <a:spLocks noGrp="1"/>
          </p:cNvSpPr>
          <p:nvPr>
            <p:ph type="sldNum" sz="quarter" idx="10"/>
          </p:nvPr>
        </p:nvSpPr>
        <p:spPr/>
        <p:txBody>
          <a:bodyPr/>
          <a:lstStyle/>
          <a:p>
            <a:fld id="{931B8EB6-028A-419C-BECF-3B4E461B649A}" type="slidenum">
              <a:rPr lang="en-US" smtClean="0"/>
              <a:t>68</a:t>
            </a:fld>
            <a:endParaRPr lang="en-US"/>
          </a:p>
        </p:txBody>
      </p:sp>
    </p:spTree>
    <p:extLst>
      <p:ext uri="{BB962C8B-B14F-4D97-AF65-F5344CB8AC3E}">
        <p14:creationId xmlns:p14="http://schemas.microsoft.com/office/powerpoint/2010/main" val="26571295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E9739-B152-4A4E-832F-380862262999}"/>
              </a:ext>
            </a:extLst>
          </p:cNvPr>
          <p:cNvSpPr>
            <a:spLocks noGrp="1"/>
          </p:cNvSpPr>
          <p:nvPr>
            <p:ph type="title"/>
          </p:nvPr>
        </p:nvSpPr>
        <p:spPr/>
        <p:txBody>
          <a:bodyPr/>
          <a:lstStyle/>
          <a:p>
            <a:r>
              <a:rPr lang="en-US"/>
              <a:t>Motivational Interviewing – </a:t>
            </a:r>
            <a:r>
              <a:rPr lang="en-US" b="0"/>
              <a:t>Tools </a:t>
            </a:r>
          </a:p>
        </p:txBody>
      </p:sp>
      <p:sp>
        <p:nvSpPr>
          <p:cNvPr id="3" name="Content Placeholder 2">
            <a:extLst>
              <a:ext uri="{FF2B5EF4-FFF2-40B4-BE49-F238E27FC236}">
                <a16:creationId xmlns:a16="http://schemas.microsoft.com/office/drawing/2014/main" id="{F1E2BD63-CE37-4D9A-90C7-18CA0874A5B9}"/>
              </a:ext>
            </a:extLst>
          </p:cNvPr>
          <p:cNvSpPr>
            <a:spLocks noGrp="1"/>
          </p:cNvSpPr>
          <p:nvPr>
            <p:ph idx="1"/>
          </p:nvPr>
        </p:nvSpPr>
        <p:spPr>
          <a:ln>
            <a:solidFill>
              <a:srgbClr val="922A8E"/>
            </a:solidFill>
          </a:ln>
        </p:spPr>
        <p:txBody>
          <a:bodyPr>
            <a:normAutofit/>
          </a:bodyPr>
          <a:lstStyle/>
          <a:p>
            <a:r>
              <a:rPr lang="en-US" sz="3500"/>
              <a:t>Readiness Ruler</a:t>
            </a:r>
          </a:p>
          <a:p>
            <a:endParaRPr lang="en-US" sz="3500"/>
          </a:p>
          <a:p>
            <a:r>
              <a:rPr lang="en-US" sz="3500"/>
              <a:t>Decisional Balance Worksheet </a:t>
            </a:r>
          </a:p>
          <a:p>
            <a:endParaRPr lang="en-US"/>
          </a:p>
          <a:p>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DB15C799-6799-4C21-9209-62ABCE447878}"/>
              </a:ext>
            </a:extLst>
          </p:cNvPr>
          <p:cNvSpPr>
            <a:spLocks noGrp="1"/>
          </p:cNvSpPr>
          <p:nvPr>
            <p:ph type="sldNum" sz="quarter" idx="10"/>
          </p:nvPr>
        </p:nvSpPr>
        <p:spPr/>
        <p:txBody>
          <a:bodyPr/>
          <a:lstStyle/>
          <a:p>
            <a:fld id="{931B8EB6-028A-419C-BECF-3B4E461B649A}" type="slidenum">
              <a:rPr lang="en-US" smtClean="0"/>
              <a:t>69</a:t>
            </a:fld>
            <a:endParaRPr lang="en-US"/>
          </a:p>
        </p:txBody>
      </p:sp>
    </p:spTree>
    <p:extLst>
      <p:ext uri="{BB962C8B-B14F-4D97-AF65-F5344CB8AC3E}">
        <p14:creationId xmlns:p14="http://schemas.microsoft.com/office/powerpoint/2010/main" val="275856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E925-2BE7-4F2C-A463-91C0A951B1A5}"/>
              </a:ext>
            </a:extLst>
          </p:cNvPr>
          <p:cNvSpPr>
            <a:spLocks noGrp="1"/>
          </p:cNvSpPr>
          <p:nvPr>
            <p:ph type="title"/>
          </p:nvPr>
        </p:nvSpPr>
        <p:spPr/>
        <p:txBody>
          <a:bodyPr/>
          <a:lstStyle/>
          <a:p>
            <a:r>
              <a:rPr lang="en-US"/>
              <a:t>What Is Family Planning? </a:t>
            </a:r>
          </a:p>
        </p:txBody>
      </p:sp>
      <p:sp>
        <p:nvSpPr>
          <p:cNvPr id="3" name="Content Placeholder 2">
            <a:extLst>
              <a:ext uri="{FF2B5EF4-FFF2-40B4-BE49-F238E27FC236}">
                <a16:creationId xmlns:a16="http://schemas.microsoft.com/office/drawing/2014/main" id="{D467615D-B8B7-4C4E-A3B7-72B2253D6C7E}"/>
              </a:ext>
            </a:extLst>
          </p:cNvPr>
          <p:cNvSpPr>
            <a:spLocks noGrp="1"/>
          </p:cNvSpPr>
          <p:nvPr>
            <p:ph idx="1"/>
          </p:nvPr>
        </p:nvSpPr>
        <p:spPr>
          <a:ln>
            <a:solidFill>
              <a:schemeClr val="accent1"/>
            </a:solidFill>
          </a:ln>
          <a:scene3d>
            <a:camera prst="orthographicFront"/>
            <a:lightRig rig="threePt" dir="t"/>
          </a:scene3d>
          <a:sp3d>
            <a:bevelT/>
          </a:sp3d>
        </p:spPr>
        <p:txBody>
          <a:bodyPr>
            <a:normAutofit/>
          </a:bodyPr>
          <a:lstStyle/>
          <a:p>
            <a:endParaRPr lang="en-US" sz="3000"/>
          </a:p>
          <a:p>
            <a:r>
              <a:rPr lang="en-US" sz="3000"/>
              <a:t>The term “family planning” is sometimes used as a synonym/euphemism for contraception, but it is actually much broader.</a:t>
            </a:r>
          </a:p>
          <a:p>
            <a:endParaRPr lang="en-US" sz="3000"/>
          </a:p>
          <a:p>
            <a:r>
              <a:rPr lang="en-US" sz="3000"/>
              <a:t>Family planning includes both reproductive health and sexual health and is guided by the principle of informed choice, also known as reproductive autonomy. </a:t>
            </a:r>
            <a:endParaRPr lang="en-US" sz="3000">
              <a:cs typeface="Calibri"/>
            </a:endParaRPr>
          </a:p>
          <a:p>
            <a:pPr lvl="1"/>
            <a:endParaRPr lang="en-US" sz="3000">
              <a:cs typeface="Calibri"/>
            </a:endParaRPr>
          </a:p>
          <a:p>
            <a:pPr marL="0" indent="0">
              <a:buNone/>
            </a:pPr>
            <a:endParaRPr lang="en-US" sz="3000"/>
          </a:p>
          <a:p>
            <a:endParaRPr lang="en-US">
              <a:cs typeface="Calibri"/>
            </a:endParaRPr>
          </a:p>
          <a:p>
            <a:endParaRPr lang="en-US"/>
          </a:p>
        </p:txBody>
      </p:sp>
      <p:sp>
        <p:nvSpPr>
          <p:cNvPr id="4" name="Slide Number Placeholder 3">
            <a:extLst>
              <a:ext uri="{FF2B5EF4-FFF2-40B4-BE49-F238E27FC236}">
                <a16:creationId xmlns:a16="http://schemas.microsoft.com/office/drawing/2014/main" id="{41CED2AD-E9EA-429F-938B-C1D604E9AD34}"/>
              </a:ext>
            </a:extLst>
          </p:cNvPr>
          <p:cNvSpPr>
            <a:spLocks noGrp="1"/>
          </p:cNvSpPr>
          <p:nvPr>
            <p:ph type="sldNum" sz="quarter" idx="10"/>
          </p:nvPr>
        </p:nvSpPr>
        <p:spPr/>
        <p:txBody>
          <a:bodyPr/>
          <a:lstStyle/>
          <a:p>
            <a:fld id="{931B8EB6-028A-419C-BECF-3B4E461B649A}" type="slidenum">
              <a:rPr lang="en-US" smtClean="0"/>
              <a:t>7</a:t>
            </a:fld>
            <a:endParaRPr lang="en-US"/>
          </a:p>
        </p:txBody>
      </p:sp>
    </p:spTree>
    <p:extLst>
      <p:ext uri="{BB962C8B-B14F-4D97-AF65-F5344CB8AC3E}">
        <p14:creationId xmlns:p14="http://schemas.microsoft.com/office/powerpoint/2010/main" val="1550909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2BD63-CE37-4D9A-90C7-18CA0874A5B9}"/>
              </a:ext>
            </a:extLst>
          </p:cNvPr>
          <p:cNvSpPr>
            <a:spLocks noGrp="1"/>
          </p:cNvSpPr>
          <p:nvPr>
            <p:ph idx="1"/>
          </p:nvPr>
        </p:nvSpPr>
        <p:spPr>
          <a:xfrm>
            <a:off x="0" y="146958"/>
            <a:ext cx="12192000" cy="7993516"/>
          </a:xfrm>
        </p:spPr>
        <p:txBody>
          <a:bodyPr>
            <a:normAutofit/>
          </a:bodyPr>
          <a:lstStyle/>
          <a:p>
            <a:pPr marL="0" indent="0">
              <a:buNone/>
            </a:pPr>
            <a:r>
              <a:rPr lang="en-US"/>
              <a:t> </a:t>
            </a:r>
          </a:p>
          <a:p>
            <a:endParaRPr lang="en-US"/>
          </a:p>
          <a:p>
            <a:endParaRPr lang="en-US"/>
          </a:p>
          <a:p>
            <a:pPr marL="0" indent="0">
              <a:buNone/>
            </a:pPr>
            <a:endParaRPr lang="en-US"/>
          </a:p>
          <a:p>
            <a:endParaRPr lang="en-US"/>
          </a:p>
        </p:txBody>
      </p:sp>
      <p:sp>
        <p:nvSpPr>
          <p:cNvPr id="2" name="Title 1">
            <a:extLst>
              <a:ext uri="{FF2B5EF4-FFF2-40B4-BE49-F238E27FC236}">
                <a16:creationId xmlns:a16="http://schemas.microsoft.com/office/drawing/2014/main" id="{E3DE9739-B152-4A4E-832F-380862262999}"/>
              </a:ext>
            </a:extLst>
          </p:cNvPr>
          <p:cNvSpPr>
            <a:spLocks noGrp="1"/>
          </p:cNvSpPr>
          <p:nvPr>
            <p:ph type="title"/>
          </p:nvPr>
        </p:nvSpPr>
        <p:spPr>
          <a:xfrm>
            <a:off x="782871" y="146958"/>
            <a:ext cx="10515600" cy="1325563"/>
          </a:xfrm>
        </p:spPr>
        <p:txBody>
          <a:bodyPr/>
          <a:lstStyle/>
          <a:p>
            <a:r>
              <a:rPr lang="en-US"/>
              <a:t>Readiness Ruler</a:t>
            </a:r>
          </a:p>
        </p:txBody>
      </p:sp>
      <p:grpSp>
        <p:nvGrpSpPr>
          <p:cNvPr id="6" name="Group 5">
            <a:extLst>
              <a:ext uri="{FF2B5EF4-FFF2-40B4-BE49-F238E27FC236}">
                <a16:creationId xmlns:a16="http://schemas.microsoft.com/office/drawing/2014/main" id="{155FC384-20EB-4E75-BAFC-D4D357CA6575}"/>
              </a:ext>
            </a:extLst>
          </p:cNvPr>
          <p:cNvGrpSpPr/>
          <p:nvPr/>
        </p:nvGrpSpPr>
        <p:grpSpPr>
          <a:xfrm>
            <a:off x="613410" y="2457450"/>
            <a:ext cx="10965180" cy="2514600"/>
            <a:chOff x="613410" y="2457450"/>
            <a:chExt cx="10965180" cy="2514600"/>
          </a:xfrm>
        </p:grpSpPr>
        <p:grpSp>
          <p:nvGrpSpPr>
            <p:cNvPr id="7" name="Group 6">
              <a:extLst>
                <a:ext uri="{FF2B5EF4-FFF2-40B4-BE49-F238E27FC236}">
                  <a16:creationId xmlns:a16="http://schemas.microsoft.com/office/drawing/2014/main" id="{808B4356-B3EF-4F39-A1D3-9CAC97A051AA}"/>
                </a:ext>
              </a:extLst>
            </p:cNvPr>
            <p:cNvGrpSpPr/>
            <p:nvPr/>
          </p:nvGrpSpPr>
          <p:grpSpPr>
            <a:xfrm>
              <a:off x="613410" y="2457450"/>
              <a:ext cx="10965180" cy="2514600"/>
              <a:chOff x="613410" y="2457450"/>
              <a:chExt cx="10965180" cy="2514600"/>
            </a:xfrm>
          </p:grpSpPr>
          <p:sp>
            <p:nvSpPr>
              <p:cNvPr id="10" name="Rectangle 9">
                <a:extLst>
                  <a:ext uri="{FF2B5EF4-FFF2-40B4-BE49-F238E27FC236}">
                    <a16:creationId xmlns:a16="http://schemas.microsoft.com/office/drawing/2014/main" id="{BEE8CF57-A71F-47E2-A366-E97A5E02C5AC}"/>
                  </a:ext>
                </a:extLst>
              </p:cNvPr>
              <p:cNvSpPr/>
              <p:nvPr/>
            </p:nvSpPr>
            <p:spPr>
              <a:xfrm>
                <a:off x="613410" y="2457450"/>
                <a:ext cx="10965180" cy="2514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5C325CDE-19F2-4B0B-9828-010BAC6C0390}"/>
                  </a:ext>
                </a:extLst>
              </p:cNvPr>
              <p:cNvSpPr txBox="1"/>
              <p:nvPr/>
            </p:nvSpPr>
            <p:spPr>
              <a:xfrm>
                <a:off x="2322512" y="3025378"/>
                <a:ext cx="194310" cy="369332"/>
              </a:xfrm>
              <a:prstGeom prst="rect">
                <a:avLst/>
              </a:prstGeom>
              <a:noFill/>
            </p:spPr>
            <p:txBody>
              <a:bodyPr wrap="square" rtlCol="0">
                <a:spAutoFit/>
              </a:bodyPr>
              <a:lstStyle/>
              <a:p>
                <a:r>
                  <a:rPr lang="en-US" b="1">
                    <a:latin typeface="Abadi" panose="020B0604020202020204" pitchFamily="34" charset="0"/>
                  </a:rPr>
                  <a:t>1</a:t>
                </a:r>
              </a:p>
            </p:txBody>
          </p:sp>
          <p:sp>
            <p:nvSpPr>
              <p:cNvPr id="12" name="TextBox 11">
                <a:extLst>
                  <a:ext uri="{FF2B5EF4-FFF2-40B4-BE49-F238E27FC236}">
                    <a16:creationId xmlns:a16="http://schemas.microsoft.com/office/drawing/2014/main" id="{2DC1495D-3D6E-4059-AF9B-458579DC61E4}"/>
                  </a:ext>
                </a:extLst>
              </p:cNvPr>
              <p:cNvSpPr txBox="1"/>
              <p:nvPr/>
            </p:nvSpPr>
            <p:spPr>
              <a:xfrm>
                <a:off x="1417955" y="3044190"/>
                <a:ext cx="194310" cy="369332"/>
              </a:xfrm>
              <a:prstGeom prst="rect">
                <a:avLst/>
              </a:prstGeom>
              <a:noFill/>
            </p:spPr>
            <p:txBody>
              <a:bodyPr wrap="square" rtlCol="0">
                <a:spAutoFit/>
              </a:bodyPr>
              <a:lstStyle/>
              <a:p>
                <a:r>
                  <a:rPr lang="en-US" b="1">
                    <a:latin typeface="Abadi" panose="020B0604020202020204" pitchFamily="34" charset="0"/>
                  </a:rPr>
                  <a:t>0</a:t>
                </a:r>
              </a:p>
            </p:txBody>
          </p:sp>
          <p:sp>
            <p:nvSpPr>
              <p:cNvPr id="13" name="TextBox 12">
                <a:extLst>
                  <a:ext uri="{FF2B5EF4-FFF2-40B4-BE49-F238E27FC236}">
                    <a16:creationId xmlns:a16="http://schemas.microsoft.com/office/drawing/2014/main" id="{9DC1156B-9C0B-40EB-B977-35FC8F921D63}"/>
                  </a:ext>
                </a:extLst>
              </p:cNvPr>
              <p:cNvSpPr txBox="1"/>
              <p:nvPr/>
            </p:nvSpPr>
            <p:spPr>
              <a:xfrm flipH="1">
                <a:off x="3238500" y="3025378"/>
                <a:ext cx="53340" cy="369332"/>
              </a:xfrm>
              <a:prstGeom prst="rect">
                <a:avLst/>
              </a:prstGeom>
              <a:noFill/>
            </p:spPr>
            <p:txBody>
              <a:bodyPr wrap="square" rtlCol="0">
                <a:spAutoFit/>
              </a:bodyPr>
              <a:lstStyle/>
              <a:p>
                <a:r>
                  <a:rPr lang="en-US" b="1">
                    <a:latin typeface="Abadi" panose="020B0604020202020204" pitchFamily="34" charset="0"/>
                  </a:rPr>
                  <a:t>2</a:t>
                </a:r>
              </a:p>
            </p:txBody>
          </p:sp>
          <p:sp>
            <p:nvSpPr>
              <p:cNvPr id="14" name="TextBox 13">
                <a:extLst>
                  <a:ext uri="{FF2B5EF4-FFF2-40B4-BE49-F238E27FC236}">
                    <a16:creationId xmlns:a16="http://schemas.microsoft.com/office/drawing/2014/main" id="{3BBF0ED4-D397-44A6-A604-E4F93A379943}"/>
                  </a:ext>
                </a:extLst>
              </p:cNvPr>
              <p:cNvSpPr txBox="1"/>
              <p:nvPr/>
            </p:nvSpPr>
            <p:spPr>
              <a:xfrm>
                <a:off x="4208462" y="3040380"/>
                <a:ext cx="100648" cy="369332"/>
              </a:xfrm>
              <a:prstGeom prst="rect">
                <a:avLst/>
              </a:prstGeom>
              <a:noFill/>
            </p:spPr>
            <p:txBody>
              <a:bodyPr wrap="square" rtlCol="0">
                <a:spAutoFit/>
              </a:bodyPr>
              <a:lstStyle/>
              <a:p>
                <a:r>
                  <a:rPr lang="en-US" b="1">
                    <a:latin typeface="Abadi" panose="020B0604020202020204" pitchFamily="34" charset="0"/>
                  </a:rPr>
                  <a:t>3</a:t>
                </a:r>
              </a:p>
            </p:txBody>
          </p:sp>
          <p:sp>
            <p:nvSpPr>
              <p:cNvPr id="15" name="TextBox 14">
                <a:extLst>
                  <a:ext uri="{FF2B5EF4-FFF2-40B4-BE49-F238E27FC236}">
                    <a16:creationId xmlns:a16="http://schemas.microsoft.com/office/drawing/2014/main" id="{04715A88-F1E6-4403-9108-1864CBFD0E19}"/>
                  </a:ext>
                </a:extLst>
              </p:cNvPr>
              <p:cNvSpPr txBox="1"/>
              <p:nvPr/>
            </p:nvSpPr>
            <p:spPr>
              <a:xfrm>
                <a:off x="5029200" y="3040380"/>
                <a:ext cx="194310" cy="369332"/>
              </a:xfrm>
              <a:prstGeom prst="rect">
                <a:avLst/>
              </a:prstGeom>
              <a:noFill/>
            </p:spPr>
            <p:txBody>
              <a:bodyPr wrap="square" rtlCol="0">
                <a:spAutoFit/>
              </a:bodyPr>
              <a:lstStyle/>
              <a:p>
                <a:r>
                  <a:rPr lang="en-US" b="1">
                    <a:latin typeface="Abadi" panose="020B0604020202020204" pitchFamily="34" charset="0"/>
                  </a:rPr>
                  <a:t>4</a:t>
                </a:r>
              </a:p>
            </p:txBody>
          </p:sp>
          <p:sp>
            <p:nvSpPr>
              <p:cNvPr id="16" name="TextBox 15">
                <a:extLst>
                  <a:ext uri="{FF2B5EF4-FFF2-40B4-BE49-F238E27FC236}">
                    <a16:creationId xmlns:a16="http://schemas.microsoft.com/office/drawing/2014/main" id="{24C956BE-875A-455B-A9A8-CDB939739AB3}"/>
                  </a:ext>
                </a:extLst>
              </p:cNvPr>
              <p:cNvSpPr txBox="1"/>
              <p:nvPr/>
            </p:nvSpPr>
            <p:spPr>
              <a:xfrm>
                <a:off x="5968682" y="3070860"/>
                <a:ext cx="386398" cy="369332"/>
              </a:xfrm>
              <a:prstGeom prst="rect">
                <a:avLst/>
              </a:prstGeom>
              <a:noFill/>
            </p:spPr>
            <p:txBody>
              <a:bodyPr wrap="square" rtlCol="0">
                <a:spAutoFit/>
              </a:bodyPr>
              <a:lstStyle/>
              <a:p>
                <a:r>
                  <a:rPr lang="en-US" b="1">
                    <a:latin typeface="Abadi" panose="020B0604020202020204" pitchFamily="34" charset="0"/>
                  </a:rPr>
                  <a:t>5</a:t>
                </a:r>
              </a:p>
            </p:txBody>
          </p:sp>
          <p:sp>
            <p:nvSpPr>
              <p:cNvPr id="17" name="TextBox 16">
                <a:extLst>
                  <a:ext uri="{FF2B5EF4-FFF2-40B4-BE49-F238E27FC236}">
                    <a16:creationId xmlns:a16="http://schemas.microsoft.com/office/drawing/2014/main" id="{DB0E138D-E50B-43FF-B697-A4639E0201CB}"/>
                  </a:ext>
                </a:extLst>
              </p:cNvPr>
              <p:cNvSpPr txBox="1"/>
              <p:nvPr/>
            </p:nvSpPr>
            <p:spPr>
              <a:xfrm>
                <a:off x="6968492" y="3070860"/>
                <a:ext cx="87628" cy="369332"/>
              </a:xfrm>
              <a:prstGeom prst="rect">
                <a:avLst/>
              </a:prstGeom>
              <a:noFill/>
            </p:spPr>
            <p:txBody>
              <a:bodyPr wrap="square" rtlCol="0">
                <a:spAutoFit/>
              </a:bodyPr>
              <a:lstStyle/>
              <a:p>
                <a:r>
                  <a:rPr lang="en-US" b="1">
                    <a:latin typeface="Abadi" panose="020B0604020202020204" pitchFamily="34" charset="0"/>
                  </a:rPr>
                  <a:t>6</a:t>
                </a:r>
              </a:p>
            </p:txBody>
          </p:sp>
          <p:sp>
            <p:nvSpPr>
              <p:cNvPr id="18" name="TextBox 17">
                <a:extLst>
                  <a:ext uri="{FF2B5EF4-FFF2-40B4-BE49-F238E27FC236}">
                    <a16:creationId xmlns:a16="http://schemas.microsoft.com/office/drawing/2014/main" id="{F7F6F90D-ADE4-4AF5-A6B8-A1D0B0EC69D6}"/>
                  </a:ext>
                </a:extLst>
              </p:cNvPr>
              <p:cNvSpPr txBox="1"/>
              <p:nvPr/>
            </p:nvSpPr>
            <p:spPr>
              <a:xfrm>
                <a:off x="7818754" y="3070860"/>
                <a:ext cx="112713" cy="369332"/>
              </a:xfrm>
              <a:prstGeom prst="rect">
                <a:avLst/>
              </a:prstGeom>
              <a:noFill/>
            </p:spPr>
            <p:txBody>
              <a:bodyPr wrap="square" rtlCol="0">
                <a:spAutoFit/>
              </a:bodyPr>
              <a:lstStyle/>
              <a:p>
                <a:r>
                  <a:rPr lang="en-US" b="1">
                    <a:latin typeface="Abadi" panose="020B0604020202020204" pitchFamily="34" charset="0"/>
                  </a:rPr>
                  <a:t>7</a:t>
                </a:r>
              </a:p>
            </p:txBody>
          </p:sp>
          <p:sp>
            <p:nvSpPr>
              <p:cNvPr id="19" name="TextBox 18">
                <a:extLst>
                  <a:ext uri="{FF2B5EF4-FFF2-40B4-BE49-F238E27FC236}">
                    <a16:creationId xmlns:a16="http://schemas.microsoft.com/office/drawing/2014/main" id="{D416ACB8-6B68-47AB-A1BE-8FC9F26D911F}"/>
                  </a:ext>
                </a:extLst>
              </p:cNvPr>
              <p:cNvSpPr txBox="1"/>
              <p:nvPr/>
            </p:nvSpPr>
            <p:spPr>
              <a:xfrm>
                <a:off x="8716962" y="3070860"/>
                <a:ext cx="112713" cy="369332"/>
              </a:xfrm>
              <a:prstGeom prst="rect">
                <a:avLst/>
              </a:prstGeom>
              <a:noFill/>
            </p:spPr>
            <p:txBody>
              <a:bodyPr wrap="square" rtlCol="0">
                <a:spAutoFit/>
              </a:bodyPr>
              <a:lstStyle/>
              <a:p>
                <a:r>
                  <a:rPr lang="en-US" b="1">
                    <a:latin typeface="Abadi" panose="020B0604020202020204" pitchFamily="34" charset="0"/>
                  </a:rPr>
                  <a:t>8</a:t>
                </a:r>
              </a:p>
            </p:txBody>
          </p:sp>
          <p:sp>
            <p:nvSpPr>
              <p:cNvPr id="20" name="TextBox 19">
                <a:extLst>
                  <a:ext uri="{FF2B5EF4-FFF2-40B4-BE49-F238E27FC236}">
                    <a16:creationId xmlns:a16="http://schemas.microsoft.com/office/drawing/2014/main" id="{2ECB3E9B-57E6-416C-B96F-C6FBFE62552B}"/>
                  </a:ext>
                </a:extLst>
              </p:cNvPr>
              <p:cNvSpPr txBox="1"/>
              <p:nvPr/>
            </p:nvSpPr>
            <p:spPr>
              <a:xfrm>
                <a:off x="9631362" y="3059668"/>
                <a:ext cx="112713" cy="369332"/>
              </a:xfrm>
              <a:prstGeom prst="rect">
                <a:avLst/>
              </a:prstGeom>
              <a:noFill/>
            </p:spPr>
            <p:txBody>
              <a:bodyPr wrap="square" rtlCol="0">
                <a:spAutoFit/>
              </a:bodyPr>
              <a:lstStyle/>
              <a:p>
                <a:r>
                  <a:rPr lang="en-US" b="1">
                    <a:latin typeface="Abadi" panose="020B0604020202020204" pitchFamily="34" charset="0"/>
                  </a:rPr>
                  <a:t>9</a:t>
                </a:r>
              </a:p>
            </p:txBody>
          </p:sp>
          <p:sp>
            <p:nvSpPr>
              <p:cNvPr id="21" name="TextBox 20">
                <a:extLst>
                  <a:ext uri="{FF2B5EF4-FFF2-40B4-BE49-F238E27FC236}">
                    <a16:creationId xmlns:a16="http://schemas.microsoft.com/office/drawing/2014/main" id="{9A4E649C-0008-4FC6-8F6F-C0C252672555}"/>
                  </a:ext>
                </a:extLst>
              </p:cNvPr>
              <p:cNvSpPr txBox="1"/>
              <p:nvPr/>
            </p:nvSpPr>
            <p:spPr>
              <a:xfrm flipH="1">
                <a:off x="10363834" y="3070860"/>
                <a:ext cx="500698" cy="369332"/>
              </a:xfrm>
              <a:prstGeom prst="rect">
                <a:avLst/>
              </a:prstGeom>
              <a:noFill/>
            </p:spPr>
            <p:txBody>
              <a:bodyPr wrap="square" rtlCol="0">
                <a:spAutoFit/>
              </a:bodyPr>
              <a:lstStyle/>
              <a:p>
                <a:r>
                  <a:rPr lang="en-US" b="1">
                    <a:latin typeface="Abadi" panose="020B0604020202020204" pitchFamily="34" charset="0"/>
                  </a:rPr>
                  <a:t>10</a:t>
                </a:r>
              </a:p>
            </p:txBody>
          </p:sp>
        </p:grpSp>
        <p:sp>
          <p:nvSpPr>
            <p:cNvPr id="8" name="TextBox 7">
              <a:extLst>
                <a:ext uri="{FF2B5EF4-FFF2-40B4-BE49-F238E27FC236}">
                  <a16:creationId xmlns:a16="http://schemas.microsoft.com/office/drawing/2014/main" id="{D948DC9A-C102-4113-BE03-A0D656A97645}"/>
                </a:ext>
              </a:extLst>
            </p:cNvPr>
            <p:cNvSpPr txBox="1"/>
            <p:nvPr/>
          </p:nvSpPr>
          <p:spPr>
            <a:xfrm>
              <a:off x="910590" y="4219456"/>
              <a:ext cx="2354580" cy="369332"/>
            </a:xfrm>
            <a:prstGeom prst="rect">
              <a:avLst/>
            </a:prstGeom>
            <a:noFill/>
          </p:spPr>
          <p:txBody>
            <a:bodyPr wrap="square" rtlCol="0">
              <a:spAutoFit/>
            </a:bodyPr>
            <a:lstStyle/>
            <a:p>
              <a:r>
                <a:rPr lang="en-US" b="1"/>
                <a:t>Not Ready for Change</a:t>
              </a:r>
            </a:p>
          </p:txBody>
        </p:sp>
        <p:sp>
          <p:nvSpPr>
            <p:cNvPr id="9" name="TextBox 8">
              <a:extLst>
                <a:ext uri="{FF2B5EF4-FFF2-40B4-BE49-F238E27FC236}">
                  <a16:creationId xmlns:a16="http://schemas.microsoft.com/office/drawing/2014/main" id="{348FE4C9-B68A-439C-A493-B5BD210D429C}"/>
                </a:ext>
              </a:extLst>
            </p:cNvPr>
            <p:cNvSpPr txBox="1"/>
            <p:nvPr/>
          </p:nvSpPr>
          <p:spPr>
            <a:xfrm>
              <a:off x="9132570" y="4257556"/>
              <a:ext cx="2354580" cy="369332"/>
            </a:xfrm>
            <a:prstGeom prst="rect">
              <a:avLst/>
            </a:prstGeom>
            <a:noFill/>
          </p:spPr>
          <p:txBody>
            <a:bodyPr wrap="square" rtlCol="0">
              <a:spAutoFit/>
            </a:bodyPr>
            <a:lstStyle/>
            <a:p>
              <a:r>
                <a:rPr lang="en-US" b="1"/>
                <a:t> Ready for Change</a:t>
              </a:r>
            </a:p>
          </p:txBody>
        </p:sp>
      </p:grpSp>
      <p:graphicFrame>
        <p:nvGraphicFramePr>
          <p:cNvPr id="22" name="Table 21">
            <a:extLst>
              <a:ext uri="{FF2B5EF4-FFF2-40B4-BE49-F238E27FC236}">
                <a16:creationId xmlns:a16="http://schemas.microsoft.com/office/drawing/2014/main" id="{5ABF0574-5E89-4E18-B69C-C642AB6978FD}"/>
              </a:ext>
            </a:extLst>
          </p:cNvPr>
          <p:cNvGraphicFramePr>
            <a:graphicFrameLocks noGrp="1"/>
          </p:cNvGraphicFramePr>
          <p:nvPr/>
        </p:nvGraphicFramePr>
        <p:xfrm>
          <a:off x="1560830" y="3394710"/>
          <a:ext cx="9008110" cy="640080"/>
        </p:xfrm>
        <a:graphic>
          <a:graphicData uri="http://schemas.openxmlformats.org/drawingml/2006/table">
            <a:tbl>
              <a:tblPr firstRow="1" bandRow="1">
                <a:tableStyleId>{BC89EF96-8CEA-46FF-86C4-4CE0E7609802}</a:tableStyleId>
              </a:tblPr>
              <a:tblGrid>
                <a:gridCol w="896620">
                  <a:extLst>
                    <a:ext uri="{9D8B030D-6E8A-4147-A177-3AD203B41FA5}">
                      <a16:colId xmlns:a16="http://schemas.microsoft.com/office/drawing/2014/main" val="2436829163"/>
                    </a:ext>
                  </a:extLst>
                </a:gridCol>
                <a:gridCol w="857250">
                  <a:extLst>
                    <a:ext uri="{9D8B030D-6E8A-4147-A177-3AD203B41FA5}">
                      <a16:colId xmlns:a16="http://schemas.microsoft.com/office/drawing/2014/main" val="1288266027"/>
                    </a:ext>
                  </a:extLst>
                </a:gridCol>
                <a:gridCol w="937260">
                  <a:extLst>
                    <a:ext uri="{9D8B030D-6E8A-4147-A177-3AD203B41FA5}">
                      <a16:colId xmlns:a16="http://schemas.microsoft.com/office/drawing/2014/main" val="3605439580"/>
                    </a:ext>
                  </a:extLst>
                </a:gridCol>
                <a:gridCol w="914400">
                  <a:extLst>
                    <a:ext uri="{9D8B030D-6E8A-4147-A177-3AD203B41FA5}">
                      <a16:colId xmlns:a16="http://schemas.microsoft.com/office/drawing/2014/main" val="2392757404"/>
                    </a:ext>
                  </a:extLst>
                </a:gridCol>
                <a:gridCol w="914400">
                  <a:extLst>
                    <a:ext uri="{9D8B030D-6E8A-4147-A177-3AD203B41FA5}">
                      <a16:colId xmlns:a16="http://schemas.microsoft.com/office/drawing/2014/main" val="3252895703"/>
                    </a:ext>
                  </a:extLst>
                </a:gridCol>
                <a:gridCol w="937260">
                  <a:extLst>
                    <a:ext uri="{9D8B030D-6E8A-4147-A177-3AD203B41FA5}">
                      <a16:colId xmlns:a16="http://schemas.microsoft.com/office/drawing/2014/main" val="717289772"/>
                    </a:ext>
                  </a:extLst>
                </a:gridCol>
                <a:gridCol w="914400">
                  <a:extLst>
                    <a:ext uri="{9D8B030D-6E8A-4147-A177-3AD203B41FA5}">
                      <a16:colId xmlns:a16="http://schemas.microsoft.com/office/drawing/2014/main" val="2234213178"/>
                    </a:ext>
                  </a:extLst>
                </a:gridCol>
                <a:gridCol w="925830">
                  <a:extLst>
                    <a:ext uri="{9D8B030D-6E8A-4147-A177-3AD203B41FA5}">
                      <a16:colId xmlns:a16="http://schemas.microsoft.com/office/drawing/2014/main" val="4078286766"/>
                    </a:ext>
                  </a:extLst>
                </a:gridCol>
                <a:gridCol w="891540">
                  <a:extLst>
                    <a:ext uri="{9D8B030D-6E8A-4147-A177-3AD203B41FA5}">
                      <a16:colId xmlns:a16="http://schemas.microsoft.com/office/drawing/2014/main" val="1173627508"/>
                    </a:ext>
                  </a:extLst>
                </a:gridCol>
                <a:gridCol w="819150">
                  <a:extLst>
                    <a:ext uri="{9D8B030D-6E8A-4147-A177-3AD203B41FA5}">
                      <a16:colId xmlns:a16="http://schemas.microsoft.com/office/drawing/2014/main" val="2651142254"/>
                    </a:ext>
                  </a:extLst>
                </a:gridCol>
              </a:tblGrid>
              <a:tr h="370840">
                <a:tc>
                  <a:txBody>
                    <a:bodyPr/>
                    <a:lstStyle/>
                    <a:p>
                      <a:endParaRPr lang="en-US"/>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9723103"/>
                  </a:ext>
                </a:extLst>
              </a:tr>
            </a:tbl>
          </a:graphicData>
        </a:graphic>
      </p:graphicFrame>
      <p:sp>
        <p:nvSpPr>
          <p:cNvPr id="4" name="Slide Number Placeholder 3">
            <a:extLst>
              <a:ext uri="{FF2B5EF4-FFF2-40B4-BE49-F238E27FC236}">
                <a16:creationId xmlns:a16="http://schemas.microsoft.com/office/drawing/2014/main" id="{1577C30B-06A1-4E97-A12D-FDC2F6BB2DB3}"/>
              </a:ext>
            </a:extLst>
          </p:cNvPr>
          <p:cNvSpPr>
            <a:spLocks noGrp="1"/>
          </p:cNvSpPr>
          <p:nvPr>
            <p:ph type="sldNum" sz="quarter" idx="10"/>
          </p:nvPr>
        </p:nvSpPr>
        <p:spPr/>
        <p:txBody>
          <a:bodyPr/>
          <a:lstStyle/>
          <a:p>
            <a:fld id="{931B8EB6-028A-419C-BECF-3B4E461B649A}" type="slidenum">
              <a:rPr lang="en-US" smtClean="0"/>
              <a:t>70</a:t>
            </a:fld>
            <a:endParaRPr lang="en-US"/>
          </a:p>
        </p:txBody>
      </p:sp>
    </p:spTree>
    <p:extLst>
      <p:ext uri="{BB962C8B-B14F-4D97-AF65-F5344CB8AC3E}">
        <p14:creationId xmlns:p14="http://schemas.microsoft.com/office/powerpoint/2010/main" val="2839076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9B0D2BB-F9B3-47A8-9801-6141F6911813}"/>
              </a:ext>
            </a:extLst>
          </p:cNvPr>
          <p:cNvGraphicFramePr>
            <a:graphicFrameLocks noGrp="1"/>
          </p:cNvGraphicFramePr>
          <p:nvPr/>
        </p:nvGraphicFramePr>
        <p:xfrm>
          <a:off x="1061358" y="636814"/>
          <a:ext cx="10368644" cy="5943600"/>
        </p:xfrm>
        <a:graphic>
          <a:graphicData uri="http://schemas.openxmlformats.org/drawingml/2006/table">
            <a:tbl>
              <a:tblPr firstRow="1" bandRow="1">
                <a:tableStyleId>{5C22544A-7EE6-4342-B048-85BDC9FD1C3A}</a:tableStyleId>
              </a:tblPr>
              <a:tblGrid>
                <a:gridCol w="5184322">
                  <a:extLst>
                    <a:ext uri="{9D8B030D-6E8A-4147-A177-3AD203B41FA5}">
                      <a16:colId xmlns:a16="http://schemas.microsoft.com/office/drawing/2014/main" val="2607433795"/>
                    </a:ext>
                  </a:extLst>
                </a:gridCol>
                <a:gridCol w="5184322">
                  <a:extLst>
                    <a:ext uri="{9D8B030D-6E8A-4147-A177-3AD203B41FA5}">
                      <a16:colId xmlns:a16="http://schemas.microsoft.com/office/drawing/2014/main" val="1212108647"/>
                    </a:ext>
                  </a:extLst>
                </a:gridCol>
              </a:tblGrid>
              <a:tr h="3004457">
                <a:tc>
                  <a:txBody>
                    <a:bodyPr/>
                    <a:lstStyle/>
                    <a:p>
                      <a:pPr marL="0" indent="0" algn="ctr">
                        <a:buNone/>
                      </a:pPr>
                      <a:r>
                        <a:rPr lang="en-US" sz="2500">
                          <a:solidFill>
                            <a:schemeClr val="accent1"/>
                          </a:solidFill>
                        </a:rPr>
                        <a:t>Good things about my current behavior:</a:t>
                      </a:r>
                      <a:endParaRPr lang="en-US" sz="2500"/>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a:solidFill>
                            <a:schemeClr val="accent1"/>
                          </a:solidFill>
                        </a:rPr>
                        <a:t>Good things about changing my behavior:</a:t>
                      </a:r>
                      <a:endParaRPr lang="en-US" sz="2500"/>
                    </a:p>
                    <a:p>
                      <a:endParaRPr lang="en-US"/>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716760"/>
                  </a:ext>
                </a:extLst>
              </a:tr>
              <a:tr h="29391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a:solidFill>
                            <a:schemeClr val="accent1"/>
                          </a:solidFill>
                        </a:rPr>
                        <a:t>Not so good things about my current behavior:</a:t>
                      </a:r>
                      <a:endParaRPr lang="en-US" sz="2500" b="1"/>
                    </a:p>
                    <a:p>
                      <a:endParaRPr lang="en-US"/>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a:solidFill>
                            <a:schemeClr val="accent1"/>
                          </a:solidFill>
                        </a:rPr>
                        <a:t>Not so good things about changing my behavior:</a:t>
                      </a:r>
                      <a:endParaRPr lang="en-US" sz="2500" b="1"/>
                    </a:p>
                    <a:p>
                      <a:endParaRPr lang="en-US"/>
                    </a:p>
                  </a:txBody>
                  <a:tcPr>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2443546"/>
                  </a:ext>
                </a:extLst>
              </a:tr>
            </a:tbl>
          </a:graphicData>
        </a:graphic>
      </p:graphicFrame>
      <p:sp>
        <p:nvSpPr>
          <p:cNvPr id="2" name="Slide Number Placeholder 1">
            <a:extLst>
              <a:ext uri="{FF2B5EF4-FFF2-40B4-BE49-F238E27FC236}">
                <a16:creationId xmlns:a16="http://schemas.microsoft.com/office/drawing/2014/main" id="{5973A491-0BE4-4CBC-9B52-B82646521E5D}"/>
              </a:ext>
            </a:extLst>
          </p:cNvPr>
          <p:cNvSpPr>
            <a:spLocks noGrp="1"/>
          </p:cNvSpPr>
          <p:nvPr>
            <p:ph type="sldNum" sz="quarter" idx="10"/>
          </p:nvPr>
        </p:nvSpPr>
        <p:spPr/>
        <p:txBody>
          <a:bodyPr/>
          <a:lstStyle/>
          <a:p>
            <a:fld id="{931B8EB6-028A-419C-BECF-3B4E461B649A}" type="slidenum">
              <a:rPr lang="en-US" smtClean="0"/>
              <a:t>71</a:t>
            </a:fld>
            <a:endParaRPr lang="en-US"/>
          </a:p>
        </p:txBody>
      </p:sp>
    </p:spTree>
    <p:extLst>
      <p:ext uri="{BB962C8B-B14F-4D97-AF65-F5344CB8AC3E}">
        <p14:creationId xmlns:p14="http://schemas.microsoft.com/office/powerpoint/2010/main" val="41151920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7FBBC2-0DE0-4191-99DF-AF4E66BF784A}"/>
              </a:ext>
            </a:extLst>
          </p:cNvPr>
          <p:cNvSpPr>
            <a:spLocks noGrp="1"/>
          </p:cNvSpPr>
          <p:nvPr>
            <p:ph type="title"/>
          </p:nvPr>
        </p:nvSpPr>
        <p:spPr>
          <a:xfrm>
            <a:off x="634276" y="803705"/>
            <a:ext cx="4208656" cy="3034857"/>
          </a:xfrm>
        </p:spPr>
        <p:txBody>
          <a:bodyPr vert="horz" lIns="91440" tIns="45720" rIns="91440" bIns="45720" rtlCol="0" anchor="b">
            <a:normAutofit/>
          </a:bodyPr>
          <a:lstStyle/>
          <a:p>
            <a:pPr algn="r"/>
            <a:r>
              <a:rPr lang="en-US" sz="5400" kern="1200">
                <a:solidFill>
                  <a:srgbClr val="FFFFFF"/>
                </a:solidFill>
                <a:latin typeface="+mj-lt"/>
                <a:ea typeface="+mj-ea"/>
                <a:cs typeface="+mj-cs"/>
              </a:rPr>
              <a:t>Small Group Work</a:t>
            </a:r>
          </a:p>
        </p:txBody>
      </p:sp>
      <p:cxnSp>
        <p:nvCxnSpPr>
          <p:cNvPr id="13" name="Straight Connector 12">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Graphic 5" descr="Users">
            <a:extLst>
              <a:ext uri="{FF2B5EF4-FFF2-40B4-BE49-F238E27FC236}">
                <a16:creationId xmlns:a16="http://schemas.microsoft.com/office/drawing/2014/main" id="{4BFAE349-C3A9-441F-B31D-FCE82E3791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710639"/>
            <a:ext cx="5459470" cy="5459470"/>
          </a:xfrm>
          <a:prstGeom prst="rect">
            <a:avLst/>
          </a:prstGeom>
        </p:spPr>
      </p:pic>
      <p:sp>
        <p:nvSpPr>
          <p:cNvPr id="3" name="Slide Number Placeholder 2">
            <a:extLst>
              <a:ext uri="{FF2B5EF4-FFF2-40B4-BE49-F238E27FC236}">
                <a16:creationId xmlns:a16="http://schemas.microsoft.com/office/drawing/2014/main" id="{E862AEC1-5655-4871-B62E-E6FAFFDE4EC3}"/>
              </a:ext>
            </a:extLst>
          </p:cNvPr>
          <p:cNvSpPr>
            <a:spLocks noGrp="1"/>
          </p:cNvSpPr>
          <p:nvPr>
            <p:ph type="sldNum" sz="quarter" idx="10"/>
          </p:nvPr>
        </p:nvSpPr>
        <p:spPr>
          <a:xfrm>
            <a:off x="10491536" y="6356350"/>
            <a:ext cx="862263" cy="365125"/>
          </a:xfrm>
        </p:spPr>
        <p:txBody>
          <a:bodyPr vert="horz" lIns="91440" tIns="45720" rIns="91440" bIns="45720" rtlCol="0" anchor="ctr">
            <a:normAutofit/>
          </a:bodyPr>
          <a:lstStyle/>
          <a:p>
            <a:pPr>
              <a:spcAft>
                <a:spcPts val="600"/>
              </a:spcAft>
            </a:pPr>
            <a:fld id="{931B8EB6-028A-419C-BECF-3B4E461B649A}" type="slidenum">
              <a:rPr lang="en-US" smtClean="0"/>
              <a:pPr>
                <a:spcAft>
                  <a:spcPts val="600"/>
                </a:spcAft>
              </a:pPr>
              <a:t>72</a:t>
            </a:fld>
            <a:endParaRPr lang="en-US"/>
          </a:p>
        </p:txBody>
      </p:sp>
    </p:spTree>
    <p:extLst>
      <p:ext uri="{BB962C8B-B14F-4D97-AF65-F5344CB8AC3E}">
        <p14:creationId xmlns:p14="http://schemas.microsoft.com/office/powerpoint/2010/main" val="35069760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4713F1-6D20-45A9-A1FA-92CC653D5AC4}"/>
              </a:ext>
            </a:extLst>
          </p:cNvPr>
          <p:cNvSpPr>
            <a:spLocks noGrp="1"/>
          </p:cNvSpPr>
          <p:nvPr>
            <p:ph type="title"/>
          </p:nvPr>
        </p:nvSpPr>
        <p:spPr/>
        <p:txBody>
          <a:bodyPr/>
          <a:lstStyle/>
          <a:p>
            <a:r>
              <a:rPr lang="en-US"/>
              <a:t>Large Group Discussion</a:t>
            </a:r>
          </a:p>
        </p:txBody>
      </p:sp>
      <p:sp>
        <p:nvSpPr>
          <p:cNvPr id="6" name="Content Placeholder 5">
            <a:extLst>
              <a:ext uri="{FF2B5EF4-FFF2-40B4-BE49-F238E27FC236}">
                <a16:creationId xmlns:a16="http://schemas.microsoft.com/office/drawing/2014/main" id="{4D8485A9-76D1-483E-9DB5-DC32E84D83B8}"/>
              </a:ext>
            </a:extLst>
          </p:cNvPr>
          <p:cNvSpPr>
            <a:spLocks noGrp="1"/>
          </p:cNvSpPr>
          <p:nvPr>
            <p:ph idx="1"/>
          </p:nvPr>
        </p:nvSpPr>
        <p:spPr/>
        <p:txBody>
          <a:bodyPr>
            <a:normAutofit/>
          </a:bodyPr>
          <a:lstStyle/>
          <a:p>
            <a:pPr lvl="1"/>
            <a:endParaRPr lang="en-US" sz="3500"/>
          </a:p>
          <a:p>
            <a:pPr marL="287338" lvl="1"/>
            <a:r>
              <a:rPr lang="en-US" sz="3500">
                <a:solidFill>
                  <a:schemeClr val="accent3"/>
                </a:solidFill>
              </a:rPr>
              <a:t>What will be the biggest challenge in integrating these screening questions and follow up discussions? </a:t>
            </a:r>
          </a:p>
          <a:p>
            <a:pPr marL="287338" lvl="1"/>
            <a:endParaRPr lang="en-US" sz="3500">
              <a:solidFill>
                <a:schemeClr val="accent3"/>
              </a:solidFill>
            </a:endParaRPr>
          </a:p>
          <a:p>
            <a:pPr marL="287338" lvl="1"/>
            <a:r>
              <a:rPr lang="en-US" sz="3500">
                <a:solidFill>
                  <a:schemeClr val="accent3"/>
                </a:solidFill>
              </a:rPr>
              <a:t>What will be easier? </a:t>
            </a:r>
          </a:p>
          <a:p>
            <a:pPr marL="287338" lvl="1"/>
            <a:endParaRPr lang="en-US" sz="3500">
              <a:solidFill>
                <a:schemeClr val="accent3"/>
              </a:solidFill>
            </a:endParaRPr>
          </a:p>
          <a:p>
            <a:pPr marL="287338" lvl="1"/>
            <a:r>
              <a:rPr lang="en-US" sz="3500">
                <a:solidFill>
                  <a:schemeClr val="accent3"/>
                </a:solidFill>
              </a:rPr>
              <a:t>When would be a good time to integrate screening?</a:t>
            </a:r>
          </a:p>
          <a:p>
            <a:endParaRPr lang="en-US">
              <a:solidFill>
                <a:schemeClr val="accent1"/>
              </a:solidFill>
            </a:endParaRPr>
          </a:p>
        </p:txBody>
      </p:sp>
      <p:sp>
        <p:nvSpPr>
          <p:cNvPr id="2" name="Slide Number Placeholder 1">
            <a:extLst>
              <a:ext uri="{FF2B5EF4-FFF2-40B4-BE49-F238E27FC236}">
                <a16:creationId xmlns:a16="http://schemas.microsoft.com/office/drawing/2014/main" id="{50DDC72C-84ED-49F6-9096-9711C7A18DB7}"/>
              </a:ext>
            </a:extLst>
          </p:cNvPr>
          <p:cNvSpPr>
            <a:spLocks noGrp="1"/>
          </p:cNvSpPr>
          <p:nvPr>
            <p:ph type="sldNum" sz="quarter" idx="10"/>
          </p:nvPr>
        </p:nvSpPr>
        <p:spPr/>
        <p:txBody>
          <a:bodyPr/>
          <a:lstStyle/>
          <a:p>
            <a:fld id="{931B8EB6-028A-419C-BECF-3B4E461B649A}" type="slidenum">
              <a:rPr lang="en-US" smtClean="0"/>
              <a:t>73</a:t>
            </a:fld>
            <a:endParaRPr lang="en-US"/>
          </a:p>
        </p:txBody>
      </p:sp>
    </p:spTree>
    <p:extLst>
      <p:ext uri="{BB962C8B-B14F-4D97-AF65-F5344CB8AC3E}">
        <p14:creationId xmlns:p14="http://schemas.microsoft.com/office/powerpoint/2010/main" val="2194170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1AAC40-7BE4-4DDE-BC4C-21E84B53726E}"/>
              </a:ext>
            </a:extLst>
          </p:cNvPr>
          <p:cNvSpPr>
            <a:spLocks noGrp="1"/>
          </p:cNvSpPr>
          <p:nvPr>
            <p:ph type="title"/>
          </p:nvPr>
        </p:nvSpPr>
        <p:spPr>
          <a:xfrm>
            <a:off x="1100669" y="1111086"/>
            <a:ext cx="7690104" cy="2623885"/>
          </a:xfrm>
        </p:spPr>
        <p:txBody>
          <a:bodyPr vert="horz" lIns="91440" tIns="45720" rIns="91440" bIns="45720" rtlCol="0" anchor="ctr">
            <a:normAutofit/>
          </a:bodyPr>
          <a:lstStyle/>
          <a:p>
            <a:pPr algn="ctr"/>
            <a:r>
              <a:rPr lang="en-US" sz="6600" kern="1200">
                <a:solidFill>
                  <a:srgbClr val="FFFFFF"/>
                </a:solidFill>
                <a:latin typeface="+mj-lt"/>
                <a:ea typeface="+mj-ea"/>
                <a:cs typeface="+mj-cs"/>
              </a:rPr>
              <a:t>Practice Sessions</a:t>
            </a:r>
          </a:p>
        </p:txBody>
      </p:sp>
      <p:sp>
        <p:nvSpPr>
          <p:cNvPr id="11" name="Rectangle 10">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Drama">
            <a:extLst>
              <a:ext uri="{FF2B5EF4-FFF2-40B4-BE49-F238E27FC236}">
                <a16:creationId xmlns:a16="http://schemas.microsoft.com/office/drawing/2014/main" id="{F69E7FEC-8D92-4969-849F-A471E5091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725" y="2612676"/>
            <a:ext cx="1632648" cy="1632648"/>
          </a:xfrm>
          <a:prstGeom prst="rect">
            <a:avLst/>
          </a:prstGeom>
        </p:spPr>
      </p:pic>
      <p:sp>
        <p:nvSpPr>
          <p:cNvPr id="3" name="Slide Number Placeholder 2">
            <a:extLst>
              <a:ext uri="{FF2B5EF4-FFF2-40B4-BE49-F238E27FC236}">
                <a16:creationId xmlns:a16="http://schemas.microsoft.com/office/drawing/2014/main" id="{5DD51B02-8675-4627-992A-4DFFE90910D7}"/>
              </a:ext>
            </a:extLst>
          </p:cNvPr>
          <p:cNvSpPr>
            <a:spLocks noGrp="1"/>
          </p:cNvSpPr>
          <p:nvPr>
            <p:ph type="sldNum" sz="quarter" idx="10"/>
          </p:nvPr>
        </p:nvSpPr>
        <p:spPr/>
        <p:txBody>
          <a:bodyPr/>
          <a:lstStyle/>
          <a:p>
            <a:fld id="{931B8EB6-028A-419C-BECF-3B4E461B649A}" type="slidenum">
              <a:rPr lang="en-US" smtClean="0"/>
              <a:t>74</a:t>
            </a:fld>
            <a:endParaRPr lang="en-US"/>
          </a:p>
        </p:txBody>
      </p:sp>
    </p:spTree>
    <p:extLst>
      <p:ext uri="{BB962C8B-B14F-4D97-AF65-F5344CB8AC3E}">
        <p14:creationId xmlns:p14="http://schemas.microsoft.com/office/powerpoint/2010/main" val="33167625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B60E-8542-4CA5-BD2A-A29C46842850}"/>
              </a:ext>
            </a:extLst>
          </p:cNvPr>
          <p:cNvSpPr>
            <a:spLocks noGrp="1"/>
          </p:cNvSpPr>
          <p:nvPr>
            <p:ph type="title"/>
          </p:nvPr>
        </p:nvSpPr>
        <p:spPr/>
        <p:txBody>
          <a:bodyPr/>
          <a:lstStyle/>
          <a:p>
            <a:r>
              <a:rPr lang="en-US"/>
              <a:t>Small Group Practice</a:t>
            </a:r>
          </a:p>
        </p:txBody>
      </p:sp>
      <p:sp>
        <p:nvSpPr>
          <p:cNvPr id="3" name="Content Placeholder 2">
            <a:extLst>
              <a:ext uri="{FF2B5EF4-FFF2-40B4-BE49-F238E27FC236}">
                <a16:creationId xmlns:a16="http://schemas.microsoft.com/office/drawing/2014/main" id="{408E8284-0865-4F06-B016-DF97CC22D863}"/>
              </a:ext>
            </a:extLst>
          </p:cNvPr>
          <p:cNvSpPr>
            <a:spLocks noGrp="1"/>
          </p:cNvSpPr>
          <p:nvPr>
            <p:ph idx="1"/>
          </p:nvPr>
        </p:nvSpPr>
        <p:spPr>
          <a:ln>
            <a:solidFill>
              <a:schemeClr val="accent1"/>
            </a:solidFill>
          </a:ln>
        </p:spPr>
        <p:txBody>
          <a:bodyPr>
            <a:normAutofit fontScale="92500" lnSpcReduction="20000"/>
          </a:bodyPr>
          <a:lstStyle/>
          <a:p>
            <a:r>
              <a:rPr lang="en-US" sz="3200"/>
              <a:t>In groups of three, take turns doing role plays with a third providing observation and feedback.</a:t>
            </a:r>
          </a:p>
          <a:p>
            <a:endParaRPr lang="en-US" sz="3200"/>
          </a:p>
          <a:p>
            <a:r>
              <a:rPr lang="en-US" sz="3200"/>
              <a:t>Practice introducing the topic and using motivational interview techniques as you:</a:t>
            </a:r>
          </a:p>
          <a:p>
            <a:endParaRPr lang="en-US" sz="3200"/>
          </a:p>
          <a:p>
            <a:pPr lvl="2"/>
            <a:r>
              <a:rPr lang="en-US" sz="3200"/>
              <a:t>Introduce the topic</a:t>
            </a:r>
          </a:p>
          <a:p>
            <a:pPr lvl="2"/>
            <a:r>
              <a:rPr lang="en-US" sz="3200"/>
              <a:t>Screen</a:t>
            </a:r>
          </a:p>
          <a:p>
            <a:pPr lvl="2"/>
            <a:r>
              <a:rPr lang="en-US" sz="3200"/>
              <a:t>Intervene</a:t>
            </a:r>
          </a:p>
          <a:p>
            <a:pPr lvl="2"/>
            <a:r>
              <a:rPr lang="en-US" sz="3200"/>
              <a:t>Refer</a:t>
            </a:r>
          </a:p>
          <a:p>
            <a:endParaRPr lang="en-US"/>
          </a:p>
        </p:txBody>
      </p:sp>
      <p:sp>
        <p:nvSpPr>
          <p:cNvPr id="4" name="Slide Number Placeholder 3">
            <a:extLst>
              <a:ext uri="{FF2B5EF4-FFF2-40B4-BE49-F238E27FC236}">
                <a16:creationId xmlns:a16="http://schemas.microsoft.com/office/drawing/2014/main" id="{BD281D58-047D-49BE-AC09-2A7F1579A8B7}"/>
              </a:ext>
            </a:extLst>
          </p:cNvPr>
          <p:cNvSpPr>
            <a:spLocks noGrp="1"/>
          </p:cNvSpPr>
          <p:nvPr>
            <p:ph type="sldNum" sz="quarter" idx="10"/>
          </p:nvPr>
        </p:nvSpPr>
        <p:spPr/>
        <p:txBody>
          <a:bodyPr/>
          <a:lstStyle/>
          <a:p>
            <a:fld id="{931B8EB6-028A-419C-BECF-3B4E461B649A}" type="slidenum">
              <a:rPr lang="en-US" smtClean="0"/>
              <a:t>75</a:t>
            </a:fld>
            <a:endParaRPr lang="en-US"/>
          </a:p>
        </p:txBody>
      </p:sp>
    </p:spTree>
    <p:extLst>
      <p:ext uri="{BB962C8B-B14F-4D97-AF65-F5344CB8AC3E}">
        <p14:creationId xmlns:p14="http://schemas.microsoft.com/office/powerpoint/2010/main" val="649216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8997696"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1AAC40-7BE4-4DDE-BC4C-21E84B53726E}"/>
              </a:ext>
            </a:extLst>
          </p:cNvPr>
          <p:cNvSpPr>
            <a:spLocks noGrp="1"/>
          </p:cNvSpPr>
          <p:nvPr>
            <p:ph type="title"/>
          </p:nvPr>
        </p:nvSpPr>
        <p:spPr>
          <a:xfrm>
            <a:off x="1100669" y="1111086"/>
            <a:ext cx="7690104" cy="2623885"/>
          </a:xfrm>
        </p:spPr>
        <p:txBody>
          <a:bodyPr vert="horz" lIns="91440" tIns="45720" rIns="91440" bIns="45720" rtlCol="0" anchor="ctr">
            <a:normAutofit/>
          </a:bodyPr>
          <a:lstStyle/>
          <a:p>
            <a:pPr algn="ctr"/>
            <a:r>
              <a:rPr lang="en-US" sz="6600" kern="1200">
                <a:solidFill>
                  <a:srgbClr val="FFFFFF"/>
                </a:solidFill>
                <a:latin typeface="+mj-lt"/>
                <a:ea typeface="+mj-ea"/>
                <a:cs typeface="+mj-cs"/>
              </a:rPr>
              <a:t>Action Planning</a:t>
            </a:r>
          </a:p>
        </p:txBody>
      </p:sp>
      <p:sp>
        <p:nvSpPr>
          <p:cNvPr id="11" name="Rectangle 10">
            <a:extLst>
              <a:ext uri="{FF2B5EF4-FFF2-40B4-BE49-F238E27FC236}">
                <a16:creationId xmlns:a16="http://schemas.microsoft.com/office/drawing/2014/main" id="{927CAFC9-A675-4314-84EF-236FFA58A3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2490532"/>
            <a:ext cx="2110597"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21269"/>
            <a:ext cx="1127760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0221"/>
            <a:ext cx="2115455" cy="1890204"/>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Graphic 5" descr="Checklist">
            <a:extLst>
              <a:ext uri="{FF2B5EF4-FFF2-40B4-BE49-F238E27FC236}">
                <a16:creationId xmlns:a16="http://schemas.microsoft.com/office/drawing/2014/main" id="{F69E7FEC-8D92-4969-849F-A471E5091B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57725" y="2612676"/>
            <a:ext cx="1632648" cy="1632648"/>
          </a:xfrm>
          <a:prstGeom prst="rect">
            <a:avLst/>
          </a:prstGeom>
        </p:spPr>
      </p:pic>
      <p:sp>
        <p:nvSpPr>
          <p:cNvPr id="3" name="Slide Number Placeholder 2">
            <a:extLst>
              <a:ext uri="{FF2B5EF4-FFF2-40B4-BE49-F238E27FC236}">
                <a16:creationId xmlns:a16="http://schemas.microsoft.com/office/drawing/2014/main" id="{37ADC1CB-9E1F-4D08-B2B6-04A9DF463105}"/>
              </a:ext>
            </a:extLst>
          </p:cNvPr>
          <p:cNvSpPr>
            <a:spLocks noGrp="1"/>
          </p:cNvSpPr>
          <p:nvPr>
            <p:ph type="sldNum" sz="quarter" idx="10"/>
          </p:nvPr>
        </p:nvSpPr>
        <p:spPr/>
        <p:txBody>
          <a:bodyPr/>
          <a:lstStyle/>
          <a:p>
            <a:fld id="{931B8EB6-028A-419C-BECF-3B4E461B649A}" type="slidenum">
              <a:rPr lang="en-US" smtClean="0"/>
              <a:t>76</a:t>
            </a:fld>
            <a:endParaRPr lang="en-US"/>
          </a:p>
        </p:txBody>
      </p:sp>
    </p:spTree>
    <p:extLst>
      <p:ext uri="{BB962C8B-B14F-4D97-AF65-F5344CB8AC3E}">
        <p14:creationId xmlns:p14="http://schemas.microsoft.com/office/powerpoint/2010/main" val="39867055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4F298-EF60-4C52-84FD-54990CCBCF30}"/>
              </a:ext>
            </a:extLst>
          </p:cNvPr>
          <p:cNvSpPr>
            <a:spLocks noGrp="1"/>
          </p:cNvSpPr>
          <p:nvPr>
            <p:ph type="title"/>
          </p:nvPr>
        </p:nvSpPr>
        <p:spPr/>
        <p:txBody>
          <a:bodyPr/>
          <a:lstStyle/>
          <a:p>
            <a:r>
              <a:rPr lang="en-US"/>
              <a:t>Importance of Action Planning</a:t>
            </a:r>
          </a:p>
        </p:txBody>
      </p:sp>
      <p:sp>
        <p:nvSpPr>
          <p:cNvPr id="3" name="Content Placeholder 2">
            <a:extLst>
              <a:ext uri="{FF2B5EF4-FFF2-40B4-BE49-F238E27FC236}">
                <a16:creationId xmlns:a16="http://schemas.microsoft.com/office/drawing/2014/main" id="{F06A8B86-0D7D-48DB-9FCB-77103E83238A}"/>
              </a:ext>
            </a:extLst>
          </p:cNvPr>
          <p:cNvSpPr>
            <a:spLocks noGrp="1"/>
          </p:cNvSpPr>
          <p:nvPr>
            <p:ph idx="1"/>
          </p:nvPr>
        </p:nvSpPr>
        <p:spPr>
          <a:ln>
            <a:solidFill>
              <a:srgbClr val="922A8E"/>
            </a:solidFill>
          </a:ln>
        </p:spPr>
        <p:txBody>
          <a:bodyPr/>
          <a:lstStyle/>
          <a:p>
            <a:endParaRPr lang="en-US"/>
          </a:p>
          <a:p>
            <a:r>
              <a:rPr lang="en-US"/>
              <a:t>Demonstrates a commitment to getting things done.</a:t>
            </a:r>
          </a:p>
          <a:p>
            <a:endParaRPr lang="en-US"/>
          </a:p>
          <a:p>
            <a:r>
              <a:rPr lang="en-US"/>
              <a:t>Offers clear roles and detailed task.</a:t>
            </a:r>
          </a:p>
          <a:p>
            <a:endParaRPr lang="en-US"/>
          </a:p>
          <a:p>
            <a:r>
              <a:rPr lang="en-US"/>
              <a:t>Creates a framework for accountability.</a:t>
            </a:r>
          </a:p>
        </p:txBody>
      </p:sp>
      <p:sp>
        <p:nvSpPr>
          <p:cNvPr id="4" name="Slide Number Placeholder 3">
            <a:extLst>
              <a:ext uri="{FF2B5EF4-FFF2-40B4-BE49-F238E27FC236}">
                <a16:creationId xmlns:a16="http://schemas.microsoft.com/office/drawing/2014/main" id="{40701237-36C5-4F13-BDAC-C47052B16672}"/>
              </a:ext>
            </a:extLst>
          </p:cNvPr>
          <p:cNvSpPr>
            <a:spLocks noGrp="1"/>
          </p:cNvSpPr>
          <p:nvPr>
            <p:ph type="sldNum" sz="quarter" idx="10"/>
          </p:nvPr>
        </p:nvSpPr>
        <p:spPr/>
        <p:txBody>
          <a:bodyPr/>
          <a:lstStyle/>
          <a:p>
            <a:fld id="{931B8EB6-028A-419C-BECF-3B4E461B649A}" type="slidenum">
              <a:rPr lang="en-US" smtClean="0"/>
              <a:t>77</a:t>
            </a:fld>
            <a:endParaRPr lang="en-US"/>
          </a:p>
        </p:txBody>
      </p:sp>
    </p:spTree>
    <p:extLst>
      <p:ext uri="{BB962C8B-B14F-4D97-AF65-F5344CB8AC3E}">
        <p14:creationId xmlns:p14="http://schemas.microsoft.com/office/powerpoint/2010/main" val="13404824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4425-DDE4-4161-AC92-3E9A590485EC}"/>
              </a:ext>
            </a:extLst>
          </p:cNvPr>
          <p:cNvSpPr>
            <a:spLocks noGrp="1"/>
          </p:cNvSpPr>
          <p:nvPr>
            <p:ph type="title"/>
          </p:nvPr>
        </p:nvSpPr>
        <p:spPr>
          <a:xfrm>
            <a:off x="762000" y="497561"/>
            <a:ext cx="10325651" cy="1642850"/>
          </a:xfrm>
        </p:spPr>
        <p:txBody>
          <a:bodyPr>
            <a:normAutofit/>
          </a:bodyPr>
          <a:lstStyle/>
          <a:p>
            <a:r>
              <a:rPr lang="en-US" sz="5400"/>
              <a:t>Action Planning Goals</a:t>
            </a:r>
          </a:p>
        </p:txBody>
      </p:sp>
      <p:pic>
        <p:nvPicPr>
          <p:cNvPr id="31" name="Graphic 30" descr="Bullseye">
            <a:extLst>
              <a:ext uri="{FF2B5EF4-FFF2-40B4-BE49-F238E27FC236}">
                <a16:creationId xmlns:a16="http://schemas.microsoft.com/office/drawing/2014/main" id="{733CC621-449D-43D4-8C5F-FB46089376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1238" y="321670"/>
            <a:ext cx="1901923" cy="1901923"/>
          </a:xfrm>
          <a:prstGeom prst="rect">
            <a:avLst/>
          </a:prstGeom>
        </p:spPr>
      </p:pic>
      <p:sp>
        <p:nvSpPr>
          <p:cNvPr id="14" name="Content Placeholder 2">
            <a:extLst>
              <a:ext uri="{FF2B5EF4-FFF2-40B4-BE49-F238E27FC236}">
                <a16:creationId xmlns:a16="http://schemas.microsoft.com/office/drawing/2014/main" id="{00ECCD3C-F696-4952-AE07-E93A59F33261}"/>
              </a:ext>
            </a:extLst>
          </p:cNvPr>
          <p:cNvSpPr>
            <a:spLocks noGrp="1"/>
          </p:cNvSpPr>
          <p:nvPr>
            <p:ph idx="1"/>
          </p:nvPr>
        </p:nvSpPr>
        <p:spPr>
          <a:xfrm>
            <a:off x="1666240" y="2140410"/>
            <a:ext cx="8543235" cy="3335867"/>
          </a:xfrm>
        </p:spPr>
        <p:txBody>
          <a:bodyPr anchor="t">
            <a:normAutofit fontScale="85000" lnSpcReduction="10000"/>
          </a:bodyPr>
          <a:lstStyle/>
          <a:p>
            <a:pPr marL="0" lvl="0" indent="0">
              <a:buNone/>
            </a:pPr>
            <a:endParaRPr lang="en-US" sz="1700" b="1"/>
          </a:p>
          <a:p>
            <a:pPr marL="0" lvl="0" indent="0">
              <a:buNone/>
            </a:pPr>
            <a:endParaRPr lang="en-US" sz="1700" b="1"/>
          </a:p>
          <a:p>
            <a:pPr marL="0" lvl="0" indent="0">
              <a:buNone/>
            </a:pPr>
            <a:r>
              <a:rPr lang="en-US" sz="3300" b="1"/>
              <a:t>Goal 1:  </a:t>
            </a:r>
            <a:r>
              <a:rPr lang="en-US" sz="3300"/>
              <a:t>Develop or refine an internal plan and process for consistent SUD/FP </a:t>
            </a:r>
            <a:r>
              <a:rPr lang="en-US" sz="3300" b="1"/>
              <a:t>screening</a:t>
            </a:r>
            <a:r>
              <a:rPr lang="en-US" sz="3300"/>
              <a:t> for clients.</a:t>
            </a:r>
          </a:p>
          <a:p>
            <a:pPr lvl="0"/>
            <a:endParaRPr lang="en-US" sz="3300"/>
          </a:p>
          <a:p>
            <a:pPr lvl="0"/>
            <a:endParaRPr lang="en-US" sz="3300"/>
          </a:p>
          <a:p>
            <a:pPr marL="0" lvl="0" indent="0">
              <a:buNone/>
            </a:pPr>
            <a:r>
              <a:rPr lang="en-US" sz="3300" b="1"/>
              <a:t>Goal 2:  </a:t>
            </a:r>
            <a:r>
              <a:rPr lang="en-US" sz="3300"/>
              <a:t>Work with the partner agency to develop or refine a concrete plan and process for </a:t>
            </a:r>
            <a:r>
              <a:rPr lang="en-US" sz="3300" b="1"/>
              <a:t>referring</a:t>
            </a:r>
            <a:r>
              <a:rPr lang="en-US" sz="3300"/>
              <a:t> patients.</a:t>
            </a:r>
          </a:p>
          <a:p>
            <a:endParaRPr lang="en-US" sz="1700"/>
          </a:p>
        </p:txBody>
      </p:sp>
    </p:spTree>
    <p:extLst>
      <p:ext uri="{BB962C8B-B14F-4D97-AF65-F5344CB8AC3E}">
        <p14:creationId xmlns:p14="http://schemas.microsoft.com/office/powerpoint/2010/main" val="22121187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70EAAD-B3A7-41D8-B277-7E48C1F226DF}"/>
              </a:ext>
            </a:extLst>
          </p:cNvPr>
          <p:cNvSpPr txBox="1"/>
          <p:nvPr/>
        </p:nvSpPr>
        <p:spPr>
          <a:xfrm>
            <a:off x="589280" y="233916"/>
            <a:ext cx="9522283" cy="769441"/>
          </a:xfrm>
          <a:prstGeom prst="rect">
            <a:avLst/>
          </a:prstGeom>
          <a:noFill/>
        </p:spPr>
        <p:txBody>
          <a:bodyPr wrap="square" rtlCol="0">
            <a:spAutoFit/>
          </a:bodyPr>
          <a:lstStyle/>
          <a:p>
            <a:r>
              <a:rPr lang="en-US" sz="4400" b="1">
                <a:solidFill>
                  <a:schemeClr val="accent1"/>
                </a:solidFill>
              </a:rPr>
              <a:t>Small and Large Group Action Planning</a:t>
            </a:r>
          </a:p>
        </p:txBody>
      </p:sp>
      <p:sp>
        <p:nvSpPr>
          <p:cNvPr id="8" name="Content Placeholder 7">
            <a:extLst>
              <a:ext uri="{FF2B5EF4-FFF2-40B4-BE49-F238E27FC236}">
                <a16:creationId xmlns:a16="http://schemas.microsoft.com/office/drawing/2014/main" id="{50F149D9-B40B-4F67-AF78-FD23FFB49CC8}"/>
              </a:ext>
            </a:extLst>
          </p:cNvPr>
          <p:cNvSpPr>
            <a:spLocks noGrp="1"/>
          </p:cNvSpPr>
          <p:nvPr>
            <p:ph idx="1"/>
          </p:nvPr>
        </p:nvSpPr>
        <p:spPr>
          <a:xfrm>
            <a:off x="838200" y="1239520"/>
            <a:ext cx="10515600" cy="4937443"/>
          </a:xfrm>
          <a:ln>
            <a:solidFill>
              <a:srgbClr val="922A8E"/>
            </a:solidFill>
          </a:ln>
        </p:spPr>
        <p:txBody>
          <a:bodyPr/>
          <a:lstStyle/>
          <a:p>
            <a:endParaRPr lang="en-US"/>
          </a:p>
          <a:p>
            <a:r>
              <a:rPr lang="en-US" sz="3200"/>
              <a:t>In small groups, use the Action Planning Handout to work on developing an internal process and plan for screening.</a:t>
            </a:r>
          </a:p>
          <a:p>
            <a:endParaRPr lang="en-US" sz="3200"/>
          </a:p>
          <a:p>
            <a:r>
              <a:rPr lang="en-US" sz="3200"/>
              <a:t>Back in the larger group, use the Action Planning Handout to work on developing a joint process and plan for referrals.</a:t>
            </a:r>
          </a:p>
        </p:txBody>
      </p:sp>
      <p:sp>
        <p:nvSpPr>
          <p:cNvPr id="2" name="Slide Number Placeholder 1">
            <a:extLst>
              <a:ext uri="{FF2B5EF4-FFF2-40B4-BE49-F238E27FC236}">
                <a16:creationId xmlns:a16="http://schemas.microsoft.com/office/drawing/2014/main" id="{2EF5585A-7ADA-46A5-B4A7-8A92F4960900}"/>
              </a:ext>
            </a:extLst>
          </p:cNvPr>
          <p:cNvSpPr>
            <a:spLocks noGrp="1"/>
          </p:cNvSpPr>
          <p:nvPr>
            <p:ph type="sldNum" sz="quarter" idx="10"/>
          </p:nvPr>
        </p:nvSpPr>
        <p:spPr/>
        <p:txBody>
          <a:bodyPr/>
          <a:lstStyle/>
          <a:p>
            <a:fld id="{931B8EB6-028A-419C-BECF-3B4E461B649A}" type="slidenum">
              <a:rPr lang="en-US" smtClean="0"/>
              <a:t>79</a:t>
            </a:fld>
            <a:endParaRPr lang="en-US"/>
          </a:p>
        </p:txBody>
      </p:sp>
    </p:spTree>
    <p:extLst>
      <p:ext uri="{BB962C8B-B14F-4D97-AF65-F5344CB8AC3E}">
        <p14:creationId xmlns:p14="http://schemas.microsoft.com/office/powerpoint/2010/main" val="273206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9415-C948-49EB-8C8B-CADF9BD3DEC2}"/>
              </a:ext>
            </a:extLst>
          </p:cNvPr>
          <p:cNvSpPr>
            <a:spLocks noGrp="1"/>
          </p:cNvSpPr>
          <p:nvPr>
            <p:ph type="title"/>
          </p:nvPr>
        </p:nvSpPr>
        <p:spPr/>
        <p:txBody>
          <a:bodyPr/>
          <a:lstStyle/>
          <a:p>
            <a:r>
              <a:rPr lang="en-US"/>
              <a:t>What Is SUD? </a:t>
            </a:r>
          </a:p>
        </p:txBody>
      </p:sp>
      <p:sp>
        <p:nvSpPr>
          <p:cNvPr id="3" name="Content Placeholder 2">
            <a:extLst>
              <a:ext uri="{FF2B5EF4-FFF2-40B4-BE49-F238E27FC236}">
                <a16:creationId xmlns:a16="http://schemas.microsoft.com/office/drawing/2014/main" id="{53381DEB-A8A9-4446-A946-7299361FAC41}"/>
              </a:ext>
            </a:extLst>
          </p:cNvPr>
          <p:cNvSpPr>
            <a:spLocks noGrp="1"/>
          </p:cNvSpPr>
          <p:nvPr>
            <p:ph idx="1"/>
          </p:nvPr>
        </p:nvSpPr>
        <p:spPr>
          <a:xfrm>
            <a:off x="838200" y="1543050"/>
            <a:ext cx="10515600" cy="4772025"/>
          </a:xfrm>
        </p:spPr>
        <p:txBody>
          <a:bodyPr>
            <a:normAutofit/>
          </a:bodyPr>
          <a:lstStyle/>
          <a:p>
            <a:pPr marL="0" indent="0" algn="ctr">
              <a:buNone/>
            </a:pPr>
            <a:endParaRPr lang="en-US" sz="4000"/>
          </a:p>
          <a:p>
            <a:pPr marL="0" indent="0" algn="ctr">
              <a:buNone/>
            </a:pPr>
            <a:r>
              <a:rPr lang="en-US" sz="4000"/>
              <a:t>Substance Use Disorder (SUD) is a disease that affects a person's brain and behavior and leads to an inability to control the use of legal or illegal drugs or medication (including alcohol). </a:t>
            </a:r>
          </a:p>
        </p:txBody>
      </p:sp>
      <p:sp>
        <p:nvSpPr>
          <p:cNvPr id="4" name="Slide Number Placeholder 3">
            <a:extLst>
              <a:ext uri="{FF2B5EF4-FFF2-40B4-BE49-F238E27FC236}">
                <a16:creationId xmlns:a16="http://schemas.microsoft.com/office/drawing/2014/main" id="{79339735-71A3-4148-8F7A-55B68D15A054}"/>
              </a:ext>
            </a:extLst>
          </p:cNvPr>
          <p:cNvSpPr>
            <a:spLocks noGrp="1"/>
          </p:cNvSpPr>
          <p:nvPr>
            <p:ph type="sldNum" sz="quarter" idx="10"/>
          </p:nvPr>
        </p:nvSpPr>
        <p:spPr/>
        <p:txBody>
          <a:bodyPr/>
          <a:lstStyle/>
          <a:p>
            <a:fld id="{931B8EB6-028A-419C-BECF-3B4E461B649A}" type="slidenum">
              <a:rPr lang="en-US" smtClean="0"/>
              <a:t>8</a:t>
            </a:fld>
            <a:endParaRPr lang="en-US"/>
          </a:p>
        </p:txBody>
      </p:sp>
    </p:spTree>
    <p:extLst>
      <p:ext uri="{BB962C8B-B14F-4D97-AF65-F5344CB8AC3E}">
        <p14:creationId xmlns:p14="http://schemas.microsoft.com/office/powerpoint/2010/main" val="11950823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805A8-6803-4EEC-82DB-D82247F0A023}"/>
              </a:ext>
            </a:extLst>
          </p:cNvPr>
          <p:cNvSpPr>
            <a:spLocks noGrp="1"/>
          </p:cNvSpPr>
          <p:nvPr>
            <p:ph type="title"/>
          </p:nvPr>
        </p:nvSpPr>
        <p:spPr>
          <a:xfrm>
            <a:off x="1136428" y="627564"/>
            <a:ext cx="7474172" cy="1325563"/>
          </a:xfrm>
        </p:spPr>
        <p:txBody>
          <a:bodyPr>
            <a:normAutofit/>
          </a:bodyPr>
          <a:lstStyle/>
          <a:p>
            <a:r>
              <a:rPr lang="en-US"/>
              <a:t>Individual Action Planning</a:t>
            </a:r>
          </a:p>
        </p:txBody>
      </p:sp>
      <p:sp>
        <p:nvSpPr>
          <p:cNvPr id="3" name="Content Placeholder 2">
            <a:extLst>
              <a:ext uri="{FF2B5EF4-FFF2-40B4-BE49-F238E27FC236}">
                <a16:creationId xmlns:a16="http://schemas.microsoft.com/office/drawing/2014/main" id="{66C65A44-56A8-494A-A352-112E5E8D8257}"/>
              </a:ext>
            </a:extLst>
          </p:cNvPr>
          <p:cNvSpPr>
            <a:spLocks noGrp="1"/>
          </p:cNvSpPr>
          <p:nvPr>
            <p:ph idx="1"/>
          </p:nvPr>
        </p:nvSpPr>
        <p:spPr>
          <a:xfrm>
            <a:off x="1136429" y="2278173"/>
            <a:ext cx="6467867" cy="3450613"/>
          </a:xfrm>
          <a:ln>
            <a:solidFill>
              <a:schemeClr val="accent1"/>
            </a:solidFill>
          </a:ln>
        </p:spPr>
        <p:txBody>
          <a:bodyPr anchor="ctr">
            <a:normAutofit lnSpcReduction="10000"/>
          </a:bodyPr>
          <a:lstStyle/>
          <a:p>
            <a:pPr marL="0" indent="0">
              <a:buNone/>
            </a:pPr>
            <a:endParaRPr lang="en-US" sz="2400"/>
          </a:p>
          <a:p>
            <a:pPr marL="0" indent="0">
              <a:buNone/>
            </a:pPr>
            <a:r>
              <a:rPr lang="en-US" sz="3500"/>
              <a:t>I will start… </a:t>
            </a:r>
          </a:p>
          <a:p>
            <a:pPr marL="0" indent="0">
              <a:buNone/>
            </a:pPr>
            <a:endParaRPr lang="en-US" sz="3500"/>
          </a:p>
          <a:p>
            <a:pPr marL="0" indent="0">
              <a:buNone/>
            </a:pPr>
            <a:r>
              <a:rPr lang="en-US" sz="3500"/>
              <a:t>I will continue…</a:t>
            </a:r>
          </a:p>
          <a:p>
            <a:pPr marL="0" indent="0">
              <a:buNone/>
            </a:pPr>
            <a:endParaRPr lang="en-US" sz="3500"/>
          </a:p>
          <a:p>
            <a:pPr marL="0" indent="0">
              <a:buNone/>
            </a:pPr>
            <a:r>
              <a:rPr lang="en-US" sz="3500"/>
              <a:t>I will stop…</a:t>
            </a:r>
          </a:p>
          <a:p>
            <a:pPr marL="0" indent="0">
              <a:buNone/>
            </a:pPr>
            <a:endParaRPr lang="en-US" sz="24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arget Audience">
            <a:extLst>
              <a:ext uri="{FF2B5EF4-FFF2-40B4-BE49-F238E27FC236}">
                <a16:creationId xmlns:a16="http://schemas.microsoft.com/office/drawing/2014/main" id="{F856D01C-14F7-477E-8DE2-8DEE8EFF88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CB52E509-8830-4E1B-9D55-336D02C1C8B7}"/>
              </a:ext>
            </a:extLst>
          </p:cNvPr>
          <p:cNvSpPr>
            <a:spLocks noGrp="1"/>
          </p:cNvSpPr>
          <p:nvPr>
            <p:ph type="sldNum" sz="quarter" idx="10"/>
          </p:nvPr>
        </p:nvSpPr>
        <p:spPr/>
        <p:txBody>
          <a:bodyPr/>
          <a:lstStyle/>
          <a:p>
            <a:fld id="{931B8EB6-028A-419C-BECF-3B4E461B649A}" type="slidenum">
              <a:rPr lang="en-US" smtClean="0"/>
              <a:t>80</a:t>
            </a:fld>
            <a:endParaRPr lang="en-US"/>
          </a:p>
        </p:txBody>
      </p:sp>
    </p:spTree>
    <p:extLst>
      <p:ext uri="{BB962C8B-B14F-4D97-AF65-F5344CB8AC3E}">
        <p14:creationId xmlns:p14="http://schemas.microsoft.com/office/powerpoint/2010/main" val="1980482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9415-C948-49EB-8C8B-CADF9BD3DEC2}"/>
              </a:ext>
            </a:extLst>
          </p:cNvPr>
          <p:cNvSpPr>
            <a:spLocks noGrp="1"/>
          </p:cNvSpPr>
          <p:nvPr>
            <p:ph type="title"/>
          </p:nvPr>
        </p:nvSpPr>
        <p:spPr/>
        <p:txBody>
          <a:bodyPr/>
          <a:lstStyle/>
          <a:p>
            <a:r>
              <a:rPr lang="en-US"/>
              <a:t>What Is SUD? </a:t>
            </a:r>
          </a:p>
        </p:txBody>
      </p:sp>
      <p:sp>
        <p:nvSpPr>
          <p:cNvPr id="3" name="Content Placeholder 2">
            <a:extLst>
              <a:ext uri="{FF2B5EF4-FFF2-40B4-BE49-F238E27FC236}">
                <a16:creationId xmlns:a16="http://schemas.microsoft.com/office/drawing/2014/main" id="{53381DEB-A8A9-4446-A946-7299361FAC41}"/>
              </a:ext>
            </a:extLst>
          </p:cNvPr>
          <p:cNvSpPr>
            <a:spLocks noGrp="1"/>
          </p:cNvSpPr>
          <p:nvPr>
            <p:ph idx="1"/>
          </p:nvPr>
        </p:nvSpPr>
        <p:spPr>
          <a:xfrm>
            <a:off x="838200" y="1543050"/>
            <a:ext cx="10515600" cy="4772025"/>
          </a:xfrm>
        </p:spPr>
        <p:txBody>
          <a:bodyPr>
            <a:normAutofit fontScale="92500" lnSpcReduction="10000"/>
          </a:bodyPr>
          <a:lstStyle/>
          <a:p>
            <a:r>
              <a:rPr lang="en-US" sz="3500"/>
              <a:t>SUD is a diagnosis based on evidence of impaired control, social impairment, risky use, and pharmacological criteria.</a:t>
            </a:r>
          </a:p>
          <a:p>
            <a:endParaRPr lang="en-US" sz="3500"/>
          </a:p>
          <a:p>
            <a:r>
              <a:rPr lang="en-US" sz="3500"/>
              <a:t>This training is aimed at reaching folks with an untreated SUD, not those who are using a drug as prescribed (under a provider’s supervision). </a:t>
            </a:r>
          </a:p>
          <a:p>
            <a:endParaRPr lang="en-US" sz="3500"/>
          </a:p>
          <a:p>
            <a:r>
              <a:rPr lang="en-US" sz="3600"/>
              <a:t>SUD is the preferred term in the substance use field, however addiction is still commonly used among providers and patients.</a:t>
            </a:r>
          </a:p>
          <a:p>
            <a:endParaRPr lang="en-US" sz="3500"/>
          </a:p>
        </p:txBody>
      </p:sp>
      <p:sp>
        <p:nvSpPr>
          <p:cNvPr id="4" name="Slide Number Placeholder 3">
            <a:extLst>
              <a:ext uri="{FF2B5EF4-FFF2-40B4-BE49-F238E27FC236}">
                <a16:creationId xmlns:a16="http://schemas.microsoft.com/office/drawing/2014/main" id="{3A85D622-0CFB-4DA7-B7E3-785890D58179}"/>
              </a:ext>
            </a:extLst>
          </p:cNvPr>
          <p:cNvSpPr>
            <a:spLocks noGrp="1"/>
          </p:cNvSpPr>
          <p:nvPr>
            <p:ph type="sldNum" sz="quarter" idx="10"/>
          </p:nvPr>
        </p:nvSpPr>
        <p:spPr/>
        <p:txBody>
          <a:bodyPr/>
          <a:lstStyle/>
          <a:p>
            <a:fld id="{931B8EB6-028A-419C-BECF-3B4E461B649A}" type="slidenum">
              <a:rPr lang="en-US" smtClean="0"/>
              <a:t>9</a:t>
            </a:fld>
            <a:endParaRPr lang="en-US"/>
          </a:p>
        </p:txBody>
      </p:sp>
    </p:spTree>
    <p:extLst>
      <p:ext uri="{BB962C8B-B14F-4D97-AF65-F5344CB8AC3E}">
        <p14:creationId xmlns:p14="http://schemas.microsoft.com/office/powerpoint/2010/main" val="2446992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ION BOARDROOM" val="trUQmFUC"/>
  <p:tag name="ARTICULATE_DESIGN_ID_OFFICE THEME" val="O0dmr4Eo"/>
  <p:tag name="ARTICULATE_DESIGN_ID_1_OFFICE THEME" val="z5GeUybx"/>
  <p:tag name="TAG_BACKING_FORM_KEY" val="334026-c:\users\hdoggett\onedrive - altarum institute\opa family planning\powerpointexample.pptx"/>
  <p:tag name="ARTICULATE_PRESENTER_VERSION" val="8"/>
  <p:tag name="ARTICULATE_PROJECT_OPEN" val="0"/>
  <p:tag name="ARTICULATE_SLIDE_COUN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linkstudy">
      <a:dk1>
        <a:sysClr val="windowText" lastClr="000000"/>
      </a:dk1>
      <a:lt1>
        <a:sysClr val="window" lastClr="FFFFFF"/>
      </a:lt1>
      <a:dk2>
        <a:srgbClr val="2E368F"/>
      </a:dk2>
      <a:lt2>
        <a:srgbClr val="EBEBEB"/>
      </a:lt2>
      <a:accent1>
        <a:srgbClr val="922A8E"/>
      </a:accent1>
      <a:accent2>
        <a:srgbClr val="2E368F"/>
      </a:accent2>
      <a:accent3>
        <a:srgbClr val="000000"/>
      </a:accent3>
      <a:accent4>
        <a:srgbClr val="FFFFFF"/>
      </a:accent4>
      <a:accent5>
        <a:srgbClr val="A5A5A5"/>
      </a:accent5>
      <a:accent6>
        <a:srgbClr val="A5A5A5"/>
      </a:accent6>
      <a:hlink>
        <a:srgbClr val="922A8E"/>
      </a:hlink>
      <a:folHlink>
        <a:srgbClr val="2E368F"/>
      </a:folHlink>
    </a:clrScheme>
    <a:fontScheme name="NofontsLinkStudy">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75696f5-6844-432f-ac66-20d3b391e58d">
      <Terms xmlns="http://schemas.microsoft.com/office/infopath/2007/PartnerControls"/>
    </lcf76f155ced4ddcb4097134ff3c332f>
    <TaxCatchAll xmlns="6094ec6c-2faa-478d-b197-89b79096e1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3F5BD7A03C05448050C73DAE61D7A1" ma:contentTypeVersion="17" ma:contentTypeDescription="Create a new document." ma:contentTypeScope="" ma:versionID="788bb9e878b6c66e7fc44c3cce15decc">
  <xsd:schema xmlns:xsd="http://www.w3.org/2001/XMLSchema" xmlns:xs="http://www.w3.org/2001/XMLSchema" xmlns:p="http://schemas.microsoft.com/office/2006/metadata/properties" xmlns:ns2="475696f5-6844-432f-ac66-20d3b391e58d" xmlns:ns3="6094ec6c-2faa-478d-b197-89b79096e121" targetNamespace="http://schemas.microsoft.com/office/2006/metadata/properties" ma:root="true" ma:fieldsID="1d432492ca782546c169a1edf6050aff" ns2:_="" ns3:_="">
    <xsd:import namespace="475696f5-6844-432f-ac66-20d3b391e58d"/>
    <xsd:import namespace="6094ec6c-2faa-478d-b197-89b79096e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DateTaken"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696f5-6844-432f-ac66-20d3b391e5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e171600-9ef3-44e2-bb4b-159588a897ba"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94ec6c-2faa-478d-b197-89b79096e1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c81f8bc-7b4c-46dc-b0c1-037d0807aee3}" ma:internalName="TaxCatchAll" ma:showField="CatchAllData" ma:web="6094ec6c-2faa-478d-b197-89b79096e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4EDA47-C5BC-4187-93CA-F27777E7D893}">
  <ds:schemaRefs>
    <ds:schemaRef ds:uri="http://schemas.microsoft.com/sharepoint/v3/contenttype/forms"/>
  </ds:schemaRefs>
</ds:datastoreItem>
</file>

<file path=customXml/itemProps2.xml><?xml version="1.0" encoding="utf-8"?>
<ds:datastoreItem xmlns:ds="http://schemas.openxmlformats.org/officeDocument/2006/customXml" ds:itemID="{9404DB08-B9A2-4405-A94F-F8C0938F3EFF}">
  <ds:schemaRefs>
    <ds:schemaRef ds:uri="475696f5-6844-432f-ac66-20d3b391e58d"/>
    <ds:schemaRef ds:uri="6094ec6c-2faa-478d-b197-89b79096e12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94675CF-5166-4A81-BFD3-F5A144F5D5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696f5-6844-432f-ac66-20d3b391e58d"/>
    <ds:schemaRef ds:uri="6094ec6c-2faa-478d-b197-89b79096e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5627</Words>
  <Application>Microsoft Office PowerPoint</Application>
  <PresentationFormat>Widescreen</PresentationFormat>
  <Paragraphs>783</Paragraphs>
  <Slides>80</Slides>
  <Notes>77</Notes>
  <HiddenSlides>0</HiddenSlides>
  <MMClips>1</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Welcome to the Link Study Training</vt:lpstr>
      <vt:lpstr>Meet Your Trainers</vt:lpstr>
      <vt:lpstr>What is the Link Study?</vt:lpstr>
      <vt:lpstr>Learning Objectives</vt:lpstr>
      <vt:lpstr>Training Agenda</vt:lpstr>
      <vt:lpstr>What Is Family Planning? </vt:lpstr>
      <vt:lpstr>What Is Family Planning? </vt:lpstr>
      <vt:lpstr>What Is SUD? </vt:lpstr>
      <vt:lpstr>What Is SUD? </vt:lpstr>
      <vt:lpstr>Client Versus Patient</vt:lpstr>
      <vt:lpstr>Introductory Icebreaker</vt:lpstr>
      <vt:lpstr>Group Agreements</vt:lpstr>
      <vt:lpstr>Language Matters Exercise</vt:lpstr>
      <vt:lpstr>BREAK </vt:lpstr>
      <vt:lpstr>Family Planning and Substance Use Disorders 101</vt:lpstr>
      <vt:lpstr>Trainees as the Experts</vt:lpstr>
      <vt:lpstr>Teach Back Schedule</vt:lpstr>
      <vt:lpstr>Wrap Up</vt:lpstr>
      <vt:lpstr>Optional Slides</vt:lpstr>
      <vt:lpstr>Family Planning is:</vt:lpstr>
      <vt:lpstr>Family Planning Services</vt:lpstr>
      <vt:lpstr>Reproductive Autonomy</vt:lpstr>
      <vt:lpstr>Substance Use Disorder</vt:lpstr>
      <vt:lpstr>Opioids</vt:lpstr>
      <vt:lpstr>Many Paths to Recovery</vt:lpstr>
      <vt:lpstr>Storytelling and Discussion</vt:lpstr>
      <vt:lpstr>Intersections: FP &amp; SUD Care</vt:lpstr>
      <vt:lpstr>Intersections: Overview </vt:lpstr>
      <vt:lpstr>The Intersection: Context </vt:lpstr>
      <vt:lpstr>The Intersection</vt:lpstr>
      <vt:lpstr>PowerPoint Presentation</vt:lpstr>
      <vt:lpstr>Barriers to Care </vt:lpstr>
      <vt:lpstr>Intersections: SUD &amp; Pregnancy</vt:lpstr>
      <vt:lpstr>MAT/MOUD: Evidence Based Standard of Care </vt:lpstr>
      <vt:lpstr>Untreated OUD and SUD in Pregnancy</vt:lpstr>
      <vt:lpstr>Postpartum Period </vt:lpstr>
      <vt:lpstr>Overlapping Concepts </vt:lpstr>
      <vt:lpstr>Trauma</vt:lpstr>
      <vt:lpstr>African Americans:   Ethnic and Cultural Genocide</vt:lpstr>
      <vt:lpstr>Reproductive Trauma Examples</vt:lpstr>
      <vt:lpstr>Not just in the past…. </vt:lpstr>
      <vt:lpstr>SUD Trauma Examples</vt:lpstr>
      <vt:lpstr>Stigma</vt:lpstr>
      <vt:lpstr>Examples of Stigma </vt:lpstr>
      <vt:lpstr>Medical Mistrust </vt:lpstr>
      <vt:lpstr>Examples of Mistrust  </vt:lpstr>
      <vt:lpstr>Are Women of Color Counseled Differently?</vt:lpstr>
      <vt:lpstr>PowerPoint Presentation</vt:lpstr>
      <vt:lpstr>Ambivalence</vt:lpstr>
      <vt:lpstr>Examples of Ambivalence</vt:lpstr>
      <vt:lpstr>How might these issues impact screening, referrals, and services?  </vt:lpstr>
      <vt:lpstr>Strengthening Communication</vt:lpstr>
      <vt:lpstr>Talking about Sensitive Topics Activity</vt:lpstr>
      <vt:lpstr>Talking about Sensitive Topics</vt:lpstr>
      <vt:lpstr>Tips for Talking about Sensitive Topics</vt:lpstr>
      <vt:lpstr>Day 1 Closing</vt:lpstr>
      <vt:lpstr>Welcome to Day 2</vt:lpstr>
      <vt:lpstr>Three in Common</vt:lpstr>
      <vt:lpstr>Three in Common Exercise</vt:lpstr>
      <vt:lpstr>Integrated Screening and Referrals</vt:lpstr>
      <vt:lpstr>Integrating Screenings &amp; Referrals: Overview </vt:lpstr>
      <vt:lpstr>Person-Centered Care Principles</vt:lpstr>
      <vt:lpstr>The Process of Shared Decision Making</vt:lpstr>
      <vt:lpstr>The Process of Shared Decision Making</vt:lpstr>
      <vt:lpstr>Motivational Interviewing (MI) </vt:lpstr>
      <vt:lpstr>Why Does MI Work? </vt:lpstr>
      <vt:lpstr>Basic Person-Centered Skills</vt:lpstr>
      <vt:lpstr>Practice Responses to the Statements</vt:lpstr>
      <vt:lpstr>Motivational Interviewing – Tools </vt:lpstr>
      <vt:lpstr>Readiness Ruler</vt:lpstr>
      <vt:lpstr>PowerPoint Presentation</vt:lpstr>
      <vt:lpstr>Small Group Work</vt:lpstr>
      <vt:lpstr>Large Group Discussion</vt:lpstr>
      <vt:lpstr>Practice Sessions</vt:lpstr>
      <vt:lpstr>Small Group Practice</vt:lpstr>
      <vt:lpstr>Action Planning</vt:lpstr>
      <vt:lpstr>Importance of Action Planning</vt:lpstr>
      <vt:lpstr>Action Planning Goals</vt:lpstr>
      <vt:lpstr>PowerPoint Presentation</vt:lpstr>
      <vt:lpstr>Individual Action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Link Study Training</dc:title>
  <dc:creator>Denise Raybon</dc:creator>
  <cp:lastModifiedBy>La'Tia Baulckim</cp:lastModifiedBy>
  <cp:revision>15</cp:revision>
  <dcterms:created xsi:type="dcterms:W3CDTF">2020-06-22T14:10:06Z</dcterms:created>
  <dcterms:modified xsi:type="dcterms:W3CDTF">2023-08-31T16:15:21Z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0x0101001E3F5BD7A03C05448050C73DAE61D7A1</vt:lpwstr>
  </property>
  <property fmtid="{D5CDD505-2E9C-101B-9397-08002B2CF9AE}" pid="3" name="MediaServiceImageTags">
    <vt:lpwstr/>
  </property>
</Properties>
</file>